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38_781B6B24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</p:sldMasterIdLst>
  <p:notesMasterIdLst>
    <p:notesMasterId r:id="rId72"/>
  </p:notesMasterIdLst>
  <p:sldIdLst>
    <p:sldId id="256" r:id="rId5"/>
    <p:sldId id="258" r:id="rId6"/>
    <p:sldId id="388" r:id="rId7"/>
    <p:sldId id="259" r:id="rId8"/>
    <p:sldId id="261" r:id="rId9"/>
    <p:sldId id="312" r:id="rId10"/>
    <p:sldId id="263" r:id="rId11"/>
    <p:sldId id="390" r:id="rId12"/>
    <p:sldId id="364" r:id="rId13"/>
    <p:sldId id="363" r:id="rId14"/>
    <p:sldId id="268" r:id="rId15"/>
    <p:sldId id="269" r:id="rId16"/>
    <p:sldId id="270" r:id="rId17"/>
    <p:sldId id="272" r:id="rId18"/>
    <p:sldId id="316" r:id="rId19"/>
    <p:sldId id="318" r:id="rId20"/>
    <p:sldId id="397" r:id="rId21"/>
    <p:sldId id="313" r:id="rId22"/>
    <p:sldId id="348" r:id="rId23"/>
    <p:sldId id="314" r:id="rId24"/>
    <p:sldId id="315" r:id="rId25"/>
    <p:sldId id="319" r:id="rId26"/>
    <p:sldId id="320" r:id="rId27"/>
    <p:sldId id="321" r:id="rId28"/>
    <p:sldId id="324" r:id="rId29"/>
    <p:sldId id="325" r:id="rId30"/>
    <p:sldId id="326" r:id="rId31"/>
    <p:sldId id="328" r:id="rId32"/>
    <p:sldId id="329" r:id="rId33"/>
    <p:sldId id="330" r:id="rId34"/>
    <p:sldId id="336" r:id="rId35"/>
    <p:sldId id="338" r:id="rId36"/>
    <p:sldId id="339" r:id="rId37"/>
    <p:sldId id="337" r:id="rId38"/>
    <p:sldId id="322" r:id="rId39"/>
    <p:sldId id="323" r:id="rId40"/>
    <p:sldId id="376" r:id="rId41"/>
    <p:sldId id="333" r:id="rId42"/>
    <p:sldId id="335" r:id="rId43"/>
    <p:sldId id="340" r:id="rId44"/>
    <p:sldId id="341" r:id="rId45"/>
    <p:sldId id="375" r:id="rId46"/>
    <p:sldId id="370" r:id="rId47"/>
    <p:sldId id="391" r:id="rId48"/>
    <p:sldId id="392" r:id="rId49"/>
    <p:sldId id="385" r:id="rId50"/>
    <p:sldId id="393" r:id="rId51"/>
    <p:sldId id="344" r:id="rId52"/>
    <p:sldId id="377" r:id="rId53"/>
    <p:sldId id="353" r:id="rId54"/>
    <p:sldId id="369" r:id="rId55"/>
    <p:sldId id="354" r:id="rId56"/>
    <p:sldId id="355" r:id="rId57"/>
    <p:sldId id="378" r:id="rId58"/>
    <p:sldId id="379" r:id="rId59"/>
    <p:sldId id="356" r:id="rId60"/>
    <p:sldId id="394" r:id="rId61"/>
    <p:sldId id="395" r:id="rId62"/>
    <p:sldId id="396" r:id="rId63"/>
    <p:sldId id="380" r:id="rId64"/>
    <p:sldId id="366" r:id="rId65"/>
    <p:sldId id="381" r:id="rId66"/>
    <p:sldId id="382" r:id="rId67"/>
    <p:sldId id="383" r:id="rId68"/>
    <p:sldId id="384" r:id="rId69"/>
    <p:sldId id="386" r:id="rId70"/>
    <p:sldId id="387" r:id="rId71"/>
  </p:sldIdLst>
  <p:sldSz cx="9144000" cy="5143500" type="screen16x9"/>
  <p:notesSz cx="6858000" cy="9144000"/>
  <p:embeddedFontLst>
    <p:embeddedFont>
      <p:font typeface="Baloo 2" panose="020B0604020202020204" charset="0"/>
      <p:regular r:id="rId73"/>
      <p:bold r:id="rId74"/>
    </p:embeddedFont>
    <p:embeddedFont>
      <p:font typeface="Bierstadt" panose="020B0004020202020204" pitchFamily="34" charset="0"/>
      <p:regular r:id="rId75"/>
      <p:bold r:id="rId76"/>
      <p:italic r:id="rId77"/>
      <p:boldItalic r:id="rId78"/>
    </p:embeddedFont>
    <p:embeddedFont>
      <p:font typeface="Cascadia Code" panose="020B0609020000020004" pitchFamily="49" charset="0"/>
      <p:regular r:id="rId79"/>
      <p:bold r:id="rId80"/>
      <p:italic r:id="rId81"/>
      <p:boldItalic r:id="rId82"/>
    </p:embeddedFont>
    <p:embeddedFont>
      <p:font typeface="El Messiri" panose="020B0604020202020204" charset="-78"/>
      <p:regular r:id="rId83"/>
      <p:bold r:id="rId84"/>
    </p:embeddedFont>
    <p:embeddedFont>
      <p:font typeface="Lucida Bright" panose="02040602050505020304" pitchFamily="18" charset="0"/>
      <p:regular r:id="rId85"/>
      <p:bold r:id="rId86"/>
      <p:italic r:id="rId87"/>
      <p:boldItalic r:id="rId88"/>
    </p:embeddedFont>
    <p:embeddedFont>
      <p:font typeface="Nunito" pitchFamily="2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5A88A9-5080-B7C2-6731-184FF04AFB34}" name="NGUYỄN QUANG THÔNG" initials="NQT" userId="S::22127401@student.hcmus.edu.vn::6a3d1b08-1521-4fad-aeda-98bc1b47d601" providerId="AD"/>
  <p188:author id="{FE6C7CC6-9C14-37FF-695A-4FC0CA7DDC22}" name="HOÀNG TRUNG NGUYÊN" initials="HN" userId="S::22127298@student.hcmus.edu.vn::9ebc2087-bf7b-44f7-b0fb-7c7d2200cb5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0099"/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867FE3-E82B-4E7F-BC2D-B693C69A4131}">
  <a:tblStyle styleId="{FD867FE3-E82B-4E7F-BC2D-B693C69A41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73BDC6-E045-4D37-97CD-F6A71082347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1.xml"/><Relationship Id="rId90" Type="http://schemas.openxmlformats.org/officeDocument/2006/relationships/font" Target="fonts/font18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4.fntdata"/><Relationship Id="rId97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2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5.fntdata"/><Relationship Id="rId61" Type="http://schemas.openxmlformats.org/officeDocument/2006/relationships/slide" Target="slides/slide57.xml"/><Relationship Id="rId82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93" Type="http://schemas.openxmlformats.org/officeDocument/2006/relationships/presProps" Target="presProps.xml"/></Relationships>
</file>

<file path=ppt/comments/modernComment_138_781B6B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8BCCCC-D1F0-41A2-9265-6B19D6178E7F}" authorId="{975A88A9-5080-B7C2-6731-184FF04AFB34}" created="2023-04-18T13:26:27.653">
    <pc:sldMkLst xmlns:pc="http://schemas.microsoft.com/office/powerpoint/2013/main/command">
      <pc:docMk/>
      <pc:sldMk cId="2015062820" sldId="312"/>
    </pc:sldMkLst>
    <p188:replyLst>
      <p188:reply id="{BA9037A6-78BF-45B4-9BD8-39255355FD01}" authorId="{FE6C7CC6-9C14-37FF-695A-4FC0CA7DDC22}" created="2023-04-18T13:30:32.287">
        <p188:txBody>
          <a:bodyPr/>
          <a:lstStyle/>
          <a:p>
            <a:r>
              <a:rPr lang="en-US"/>
              <a:t>ok ông để tui bỏ bớt cái phần rush cần nói kĩ không ông hay ghi vậy khi thuyết trình thì tui nói sâu hơn</a:t>
            </a:r>
          </a:p>
        </p188:txBody>
      </p188:reply>
      <p188:reply id="{013B4EC4-4911-48AB-A5FA-1EDCAA23090D}" authorId="{975A88A9-5080-B7C2-6731-184FF04AFB34}" created="2023-04-18T13:32:35.306">
        <p188:txBody>
          <a:bodyPr/>
          <a:lstStyle/>
          <a:p>
            <a:r>
              <a:rPr lang="vi-VN"/>
              <a:t>Có nói hết chứ</a:t>
            </a:r>
          </a:p>
        </p188:txBody>
      </p188:reply>
      <p188:reply id="{AF5DBF6E-384A-486A-9E68-2B4D9FF63481}" authorId="{FE6C7CC6-9C14-37FF-695A-4FC0CA7DDC22}" created="2023-04-18T13:32:57.104">
        <p188:txBody>
          <a:bodyPr/>
          <a:lstStyle/>
          <a:p>
            <a:r>
              <a:rPr lang="en-US"/>
              <a:t>oke</a:t>
            </a:r>
          </a:p>
        </p188:txBody>
      </p188:reply>
      <p188:reply id="{6F3D53AE-839D-43EB-AD99-FF7321EFEAA5}" authorId="{975A88A9-5080-B7C2-6731-184FF04AFB34}" created="2023-04-18T13:32:57.755">
        <p188:txBody>
          <a:bodyPr/>
          <a:lstStyle/>
          <a:p>
            <a:r>
              <a:rPr lang="vi-VN"/>
              <a:t>Nhưng mà không có để nhiều z</a:t>
            </a:r>
          </a:p>
        </p188:txBody>
      </p188:reply>
      <p188:reply id="{2C618190-C304-4901-94E2-B0CD697B171A}" authorId="{975A88A9-5080-B7C2-6731-184FF04AFB34}" created="2023-04-18T13:34:03.212">
        <p188:txBody>
          <a:bodyPr/>
          <a:lstStyle/>
          <a:p>
            <a:r>
              <a:rPr lang="vi-VN"/>
              <a:t>Luat thuong ai cung biet roi
Nen khoi noi 
Noi cai rush th
No khac gi cai thuong</a:t>
            </a:r>
          </a:p>
        </p188:txBody>
      </p188:reply>
      <p188:reply id="{B43F7281-F777-4C15-8FF2-1AE1B4801471}" authorId="{975A88A9-5080-B7C2-6731-184FF04AFB34}" created="2023-04-18T13:34:16.500">
        <p188:txBody>
          <a:bodyPr/>
          <a:lstStyle/>
          <a:p>
            <a:r>
              <a:rPr lang="vi-VN"/>
              <a:t>Khoi ghi chu
</a:t>
            </a:r>
          </a:p>
        </p188:txBody>
      </p188:reply>
      <p188:reply id="{EA379126-C318-45B7-ADB4-3048503AA417}" authorId="{FE6C7CC6-9C14-37FF-695A-4FC0CA7DDC22}" created="2023-04-18T13:34:24.513">
        <p188:txBody>
          <a:bodyPr/>
          <a:lstStyle/>
          <a:p>
            <a:r>
              <a:rPr lang="en-US"/>
              <a:t>oke</a:t>
            </a:r>
          </a:p>
        </p188:txBody>
      </p188:reply>
      <p188:reply id="{7D1DF4F1-77AC-4FE1-8894-147E8C58BD12}" authorId="{975A88A9-5080-B7C2-6731-184FF04AFB34}" created="2023-04-18T13:58:14.616">
        <p188:txBody>
          <a:bodyPr/>
          <a:lstStyle/>
          <a:p>
            <a:r>
              <a:rPr lang="vi-VN"/>
              <a:t>Cho may cai title no cung cho di ong
</a:t>
            </a:r>
          </a:p>
        </p188:txBody>
      </p188:reply>
      <p188:reply id="{911552B2-930C-4CEE-83F2-5953E92B3D57}" authorId="{975A88A9-5080-B7C2-6731-184FF04AFB34}" created="2023-04-18T13:58:30.830">
        <p188:txBody>
          <a:bodyPr/>
          <a:lstStyle/>
          <a:p>
            <a:r>
              <a:rPr lang="vi-VN"/>
              <a:t>De no dong bo xiu
</a:t>
            </a:r>
          </a:p>
        </p188:txBody>
      </p188:reply>
      <p188:reply id="{79103A90-6AC8-4A5F-BB9B-F5157BA4D1BE}" authorId="{FE6C7CC6-9C14-37FF-695A-4FC0CA7DDC22}" created="2023-04-18T14:05:38.927">
        <p188:txBody>
          <a:bodyPr/>
          <a:lstStyle/>
          <a:p>
            <a:r>
              <a:rPr lang="en-US"/>
              <a:t>oke chua ong</a:t>
            </a:r>
          </a:p>
        </p188:txBody>
      </p188:reply>
    </p188:replyLst>
    <p188:txBody>
      <a:bodyPr/>
      <a:lstStyle/>
      <a:p>
        <a:r>
          <a:rPr lang="vi-VN"/>
          <a:t>Bỏ ít chữ thôi ông. Tui thấy hơi nhiều á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d143d5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d143d5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805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901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413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517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d143d5643_2_14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d143d5643_2_14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966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73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269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439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846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c8bb1041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c8bb1041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6285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15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324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906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719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ed143d5643_2_16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ed143d5643_2_16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76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83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c8bb10418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c8bb10418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c8bb10418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c8bb10418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209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d143d5643_2_14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d143d5643_2_14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d143d5643_2_1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ed143d5643_2_1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d143d5643_2_14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d143d5643_2_14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d143d5643_2_14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d143d5643_2_14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40862"/>
            <a:ext cx="4832100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Baloo 2"/>
                <a:ea typeface="Bierstadt" panose="020B0004020202020204" pitchFamily="34" charset="0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5DD46-6EF3-694D-CB86-FE0F8B6A83C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9F5B1-637D-E6E7-7683-642544A741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DA253-8C31-698B-7A07-86624239499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BF06D-10AF-790E-E9E2-869FC549A5B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713225" y="1224450"/>
            <a:ext cx="4855200" cy="23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6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5" name="Google Shape;45;p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758854-7D74-BB32-A2E6-258A2CD97AB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431200" y="1473100"/>
            <a:ext cx="39999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4431200" y="2347125"/>
            <a:ext cx="3999900" cy="13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50;p9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51" name="Google Shape;51;p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902A6-76F8-5E6D-F3D3-C02D5A79089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70136-006B-F474-A9BE-B0CE0C9713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91E8FE-5428-2B7C-1A61-6EACB053D6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1896C-3335-8EAE-2405-70D7A7252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2A986-3EE5-ACCA-F506-4CEDA121C04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18;p3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19" name="Google Shape;19;p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4F6AB-B148-D497-9A36-4612A1B18E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5207A-62EE-13BB-6B57-72046187B13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AC10-B517-E0D5-346F-27465E3B9F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0602C-DD6B-DF93-D8A2-66E2F91E3B3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3"/>
          <p:cNvSpPr/>
          <p:nvPr/>
        </p:nvSpPr>
        <p:spPr>
          <a:xfrm>
            <a:off x="-730325" y="1571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198240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 flipH="1">
            <a:off x="107503" y="2027120"/>
            <a:ext cx="822346" cy="3123261"/>
            <a:chOff x="2330682" y="1468700"/>
            <a:chExt cx="538184" cy="2044019"/>
          </a:xfrm>
        </p:grpSpPr>
        <p:sp>
          <p:nvSpPr>
            <p:cNvPr id="73" name="Google Shape;73;p13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572425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572425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8240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D9AD6-66CF-3179-B987-39B2303BD314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 flipH="1">
            <a:off x="713275" y="3275100"/>
            <a:ext cx="35031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9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 flipH="1">
            <a:off x="713275" y="840000"/>
            <a:ext cx="3503100" cy="23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14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3CE789-45B0-F063-AE3A-8DC646541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66350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" name="Google Shape;93;p15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94" name="Google Shape;94;p1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1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96" name="Google Shape;96;p15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CBF70-296A-34E2-743E-8EFEEF014E1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2">
  <p:cSld name="Section header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938950" y="2257726"/>
            <a:ext cx="349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4938950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49389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02" name="Google Shape;102;p1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1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04" name="Google Shape;104;p1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F31924-8A86-E794-8C04-743F7FB77D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2">
  <p:cSld name="Title onl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7387725" y="17273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1"/>
          <p:cNvGrpSpPr/>
          <p:nvPr/>
        </p:nvGrpSpPr>
        <p:grpSpPr>
          <a:xfrm flipH="1">
            <a:off x="7711418" y="2021295"/>
            <a:ext cx="1259755" cy="3123261"/>
            <a:chOff x="2330682" y="1468700"/>
            <a:chExt cx="824447" cy="2044019"/>
          </a:xfrm>
        </p:grpSpPr>
        <p:sp>
          <p:nvSpPr>
            <p:cNvPr id="142" name="Google Shape;142;p21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1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48" name="Google Shape;148;p21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149;p21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A0F54-2280-FCEC-98D8-405628E098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">
  <p:cSld name="Title and text 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13225" y="1338288"/>
            <a:ext cx="3440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713225" y="2314513"/>
            <a:ext cx="26394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76" name="Google Shape;176;p24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" name="Google Shape;177;p24"/>
          <p:cNvGrpSpPr/>
          <p:nvPr/>
        </p:nvGrpSpPr>
        <p:grpSpPr>
          <a:xfrm>
            <a:off x="790074" y="632675"/>
            <a:ext cx="636900" cy="322800"/>
            <a:chOff x="790074" y="3806775"/>
            <a:chExt cx="636900" cy="322800"/>
          </a:xfrm>
        </p:grpSpPr>
        <p:sp>
          <p:nvSpPr>
            <p:cNvPr id="178" name="Google Shape;178;p24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24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FD9FF-E45A-1432-D36A-F10AB0C8FF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1">
  <p:cSld name="Title and text 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4438625" y="445025"/>
            <a:ext cx="34578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4438625" y="1956325"/>
            <a:ext cx="3992100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ctor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cxnSp>
        <p:nvCxnSpPr>
          <p:cNvPr id="183" name="Google Shape;183;p25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837E81-EA98-659C-656F-AD56744CA5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713225" y="1479550"/>
            <a:ext cx="3503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713225" y="2816525"/>
            <a:ext cx="3503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13225" y="1904125"/>
            <a:ext cx="35031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713225" y="3241100"/>
            <a:ext cx="35031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F980E-85C4-D077-8059-9333AC6C7BD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hree columns ">
  <p:cSld name="Title and three columns 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 flipH="1">
            <a:off x="5284948" y="1255100"/>
            <a:ext cx="25968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2"/>
          </p:nvPr>
        </p:nvSpPr>
        <p:spPr>
          <a:xfrm flipH="1">
            <a:off x="5284948" y="2411565"/>
            <a:ext cx="25968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3"/>
          </p:nvPr>
        </p:nvSpPr>
        <p:spPr>
          <a:xfrm flipH="1">
            <a:off x="5284948" y="1574572"/>
            <a:ext cx="25968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4"/>
          </p:nvPr>
        </p:nvSpPr>
        <p:spPr>
          <a:xfrm flipH="1">
            <a:off x="5284948" y="2728211"/>
            <a:ext cx="25968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5"/>
          </p:nvPr>
        </p:nvSpPr>
        <p:spPr>
          <a:xfrm flipH="1">
            <a:off x="5284948" y="3568030"/>
            <a:ext cx="25968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6"/>
          </p:nvPr>
        </p:nvSpPr>
        <p:spPr>
          <a:xfrm flipH="1">
            <a:off x="5284948" y="3884676"/>
            <a:ext cx="25968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2" name="Google Shape;232;p3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166C83-8D21-FCE1-BFD3-0E13C76FF8A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ix columns ">
  <p:cSld name="Title and six columns 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1"/>
          </p:nvPr>
        </p:nvSpPr>
        <p:spPr>
          <a:xfrm>
            <a:off x="713225" y="180979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2"/>
          </p:nvPr>
        </p:nvSpPr>
        <p:spPr>
          <a:xfrm>
            <a:off x="2986750" y="180979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3"/>
          </p:nvPr>
        </p:nvSpPr>
        <p:spPr>
          <a:xfrm>
            <a:off x="713225" y="2166297"/>
            <a:ext cx="2085900" cy="5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4"/>
          </p:nvPr>
        </p:nvSpPr>
        <p:spPr>
          <a:xfrm>
            <a:off x="2986750" y="2163776"/>
            <a:ext cx="2085900" cy="5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5"/>
          </p:nvPr>
        </p:nvSpPr>
        <p:spPr>
          <a:xfrm>
            <a:off x="5260275" y="180979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6"/>
          </p:nvPr>
        </p:nvSpPr>
        <p:spPr>
          <a:xfrm>
            <a:off x="5260275" y="2163776"/>
            <a:ext cx="2085900" cy="5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7"/>
          </p:nvPr>
        </p:nvSpPr>
        <p:spPr>
          <a:xfrm>
            <a:off x="713225" y="3387747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8"/>
          </p:nvPr>
        </p:nvSpPr>
        <p:spPr>
          <a:xfrm>
            <a:off x="2986750" y="3387748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9"/>
          </p:nvPr>
        </p:nvSpPr>
        <p:spPr>
          <a:xfrm>
            <a:off x="713225" y="3741857"/>
            <a:ext cx="2085900" cy="5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13"/>
          </p:nvPr>
        </p:nvSpPr>
        <p:spPr>
          <a:xfrm>
            <a:off x="2986750" y="3739326"/>
            <a:ext cx="2085900" cy="5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14"/>
          </p:nvPr>
        </p:nvSpPr>
        <p:spPr>
          <a:xfrm>
            <a:off x="5260275" y="3387748"/>
            <a:ext cx="20859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15"/>
          </p:nvPr>
        </p:nvSpPr>
        <p:spPr>
          <a:xfrm>
            <a:off x="5260275" y="3739326"/>
            <a:ext cx="2085900" cy="5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0" name="Google Shape;270;p35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Thank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4571925" y="676688"/>
            <a:ext cx="3858900" cy="11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8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subTitle" idx="1"/>
          </p:nvPr>
        </p:nvSpPr>
        <p:spPr>
          <a:xfrm>
            <a:off x="4789975" y="1781588"/>
            <a:ext cx="36408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6"/>
          <p:cNvSpPr txBox="1"/>
          <p:nvPr/>
        </p:nvSpPr>
        <p:spPr>
          <a:xfrm>
            <a:off x="4288025" y="3416738"/>
            <a:ext cx="41208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ierstadt" panose="020B0004020202020204" pitchFamily="34" charset="0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ierstadt" panose="020B0004020202020204" pitchFamily="34" charset="0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ierstadt" panose="020B0004020202020204" pitchFamily="34" charset="0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ierstadt" panose="020B0004020202020204" pitchFamily="34" charset="0"/>
                <a:ea typeface="Baloo 2"/>
                <a:cs typeface="Baloo 2"/>
                <a:sym typeface="Baloo 2"/>
              </a:rPr>
              <a:t> </a:t>
            </a:r>
            <a:endParaRPr sz="1200">
              <a:solidFill>
                <a:schemeClr val="dk1"/>
              </a:solidFill>
              <a:latin typeface="Bierstadt" panose="020B0004020202020204" pitchFamily="34" charset="0"/>
              <a:ea typeface="Baloo 2"/>
              <a:cs typeface="Baloo 2"/>
              <a:sym typeface="Baloo 2"/>
            </a:endParaRPr>
          </a:p>
        </p:txBody>
      </p:sp>
      <p:grpSp>
        <p:nvGrpSpPr>
          <p:cNvPr id="275" name="Google Shape;275;p36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76" name="Google Shape;276;p3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3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78" name="Google Shape;278;p36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Backgroun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ackground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07210-3E17-B9E7-E77C-B74D939B4AF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Background 2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61924-5A53-3319-0348-ED965603717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06AD3-4D0C-24BF-4B02-56FCACDE3AA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824050" y="1354750"/>
            <a:ext cx="36069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3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823900" y="3009013"/>
            <a:ext cx="36069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7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40" name="Google Shape;40;p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41;p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2" name="Google Shape;42;p7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4076A-CFCC-DFD2-D9A6-C2C1469F375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A73AB-8F9E-132F-D1F2-3685189E5EE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DDDD7-EED9-32E5-A8ED-B796B2F5C2B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E31CE-F8BE-70FA-5205-EF2542A18E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465A5-5112-7FA0-88F5-CADDDCEE93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4936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740" r:id="rId7"/>
    <p:sldLayoutId id="2147483737" r:id="rId8"/>
    <p:sldLayoutId id="2147483734" r:id="rId9"/>
    <p:sldLayoutId id="2147483731" r:id="rId10"/>
    <p:sldLayoutId id="2147483728" r:id="rId11"/>
    <p:sldLayoutId id="2147483742" r:id="rId12"/>
    <p:sldLayoutId id="2147483654" r:id="rId13"/>
    <p:sldLayoutId id="2147483772" r:id="rId14"/>
    <p:sldLayoutId id="2147483655" r:id="rId15"/>
    <p:sldLayoutId id="2147483724" r:id="rId16"/>
    <p:sldLayoutId id="2147483739" r:id="rId17"/>
    <p:sldLayoutId id="2147483736" r:id="rId18"/>
    <p:sldLayoutId id="2147483733" r:id="rId19"/>
    <p:sldLayoutId id="2147483730" r:id="rId20"/>
    <p:sldLayoutId id="2147483727" r:id="rId21"/>
    <p:sldLayoutId id="2147483741" r:id="rId22"/>
    <p:sldLayoutId id="2147483659" r:id="rId23"/>
    <p:sldLayoutId id="2147483660" r:id="rId24"/>
    <p:sldLayoutId id="2147483661" r:id="rId25"/>
    <p:sldLayoutId id="2147483662" r:id="rId26"/>
    <p:sldLayoutId id="2147483667" r:id="rId27"/>
    <p:sldLayoutId id="2147483670" r:id="rId28"/>
    <p:sldLayoutId id="2147483671" r:id="rId29"/>
    <p:sldLayoutId id="2147483678" r:id="rId30"/>
    <p:sldLayoutId id="2147483681" r:id="rId31"/>
    <p:sldLayoutId id="2147483682" r:id="rId32"/>
    <p:sldLayoutId id="2147483683" r:id="rId33"/>
    <p:sldLayoutId id="2147483684" r:id="rId34"/>
    <p:sldLayoutId id="2147483685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Lucida Bright" panose="020406020505050203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Bierstadt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8.png"/><Relationship Id="rId7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8_781B6B2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ctrTitle"/>
          </p:nvPr>
        </p:nvSpPr>
        <p:spPr>
          <a:xfrm>
            <a:off x="713224" y="940862"/>
            <a:ext cx="5550415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/>
              <a:t>ĐỒ ÁN MÔN KỸ THUẬT LẬP TRÌNH</a:t>
            </a: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FC703"/>
              </a:buClr>
              <a:buSzPts val="1100"/>
            </a:pPr>
            <a:r>
              <a:rPr lang="vi-VN" sz="2000" b="1">
                <a:latin typeface="Bierstadt" panose="020B0004020202020204" pitchFamily="34" charset="0"/>
              </a:rPr>
              <a:t>NỘI DUNG: CỜ CARO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2000">
              <a:latin typeface="El Messiri"/>
            </a:endParaRPr>
          </a:p>
        </p:txBody>
      </p:sp>
      <p:grpSp>
        <p:nvGrpSpPr>
          <p:cNvPr id="322" name="Google Shape;322;p42"/>
          <p:cNvGrpSpPr/>
          <p:nvPr/>
        </p:nvGrpSpPr>
        <p:grpSpPr>
          <a:xfrm>
            <a:off x="790074" y="4071550"/>
            <a:ext cx="636900" cy="322800"/>
            <a:chOff x="790074" y="3806775"/>
            <a:chExt cx="636900" cy="322800"/>
          </a:xfrm>
        </p:grpSpPr>
        <p:sp>
          <p:nvSpPr>
            <p:cNvPr id="323" name="Google Shape;323;p4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4" name="Google Shape;324;p4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EC58B2-F337-D8F9-723F-C828BA473A5B}"/>
              </a:ext>
            </a:extLst>
          </p:cNvPr>
          <p:cNvSpPr txBox="1"/>
          <p:nvPr/>
        </p:nvSpPr>
        <p:spPr>
          <a:xfrm>
            <a:off x="713224" y="185305"/>
            <a:ext cx="24407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El Messiri"/>
              </a:rPr>
              <a:t>Nhóm</a:t>
            </a:r>
            <a:r>
              <a:rPr lang="en-US" sz="2000">
                <a:latin typeface="El Messiri"/>
              </a:rPr>
              <a:t> 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A6D81-4344-7B11-4342-8AC286E0646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4FB4C567-DF72-9FB0-A2A6-63C8D1AA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" t="3276" r="1123" b="866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5281C1-D2E2-0196-00CC-E846A74452B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59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6;p47">
            <a:extLst>
              <a:ext uri="{FF2B5EF4-FFF2-40B4-BE49-F238E27FC236}">
                <a16:creationId xmlns:a16="http://schemas.microsoft.com/office/drawing/2014/main" id="{D3185782-DCA7-5E03-5A14-00F96EB464C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-US" sz="4000">
                <a:latin typeface="El Messiri" panose="020B0604020202020204" charset="-78"/>
              </a:rPr>
              <a:t>Logo</a:t>
            </a:r>
            <a:endParaRPr lang="en" sz="4000">
              <a:latin typeface="El Messiri" panose="020B060402020202020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6D2A3-9CE0-9398-612A-C33B86D8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4" r="5974"/>
          <a:stretch/>
        </p:blipFill>
        <p:spPr>
          <a:xfrm>
            <a:off x="437799" y="1039759"/>
            <a:ext cx="2101684" cy="377019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  <a:reflection stA="45000" endPos="0" dist="508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3BCD2-911E-0D98-50E8-22D257A4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66" r="5666"/>
          <a:stretch/>
        </p:blipFill>
        <p:spPr>
          <a:xfrm>
            <a:off x="3386149" y="518645"/>
            <a:ext cx="2328406" cy="429130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  <a:reflection stA="45000" endPos="0" dist="508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27C31-CD6E-42B6-72F5-5005A76F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7" b="527"/>
          <a:stretch/>
        </p:blipFill>
        <p:spPr>
          <a:xfrm>
            <a:off x="6561222" y="518646"/>
            <a:ext cx="2069470" cy="205310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365BA-E7D6-4434-6016-DDD53D6750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95" b="395"/>
          <a:stretch/>
        </p:blipFill>
        <p:spPr>
          <a:xfrm>
            <a:off x="6561222" y="2756848"/>
            <a:ext cx="2069470" cy="205310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1D87E7-373E-348D-D5D4-D19F0B9C54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7CB82-EB2E-14D8-58F4-572736C0D2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" b="47"/>
          <a:stretch/>
        </p:blipFill>
        <p:spPr>
          <a:xfrm>
            <a:off x="552628" y="892391"/>
            <a:ext cx="3688856" cy="392206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Google Shape;677;p49">
            <a:extLst>
              <a:ext uri="{FF2B5EF4-FFF2-40B4-BE49-F238E27FC236}">
                <a16:creationId xmlns:a16="http://schemas.microsoft.com/office/drawing/2014/main" id="{9B9EBA5C-7533-125F-0DE7-52CE16562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818" y="145189"/>
            <a:ext cx="5806740" cy="1214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4000" err="1"/>
              <a:t>Menu</a:t>
            </a:r>
            <a:endParaRPr lang="en" sz="4000">
              <a:latin typeface="El Messiri" panose="020B0604020202020204" charset="-78"/>
            </a:endParaRPr>
          </a:p>
          <a:p>
            <a:endParaRPr lang="en">
              <a:latin typeface="El Messiri" panose="020B060402020202020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9E5FA2-F33A-77F6-1763-589CA5187B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08" b="6308"/>
          <a:stretch/>
        </p:blipFill>
        <p:spPr>
          <a:xfrm>
            <a:off x="4775418" y="892391"/>
            <a:ext cx="3688856" cy="3922063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CB2ADD-280B-3EDF-1E73-6F0A73BB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F5443-5571-E14F-3271-3C866FD5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64" b="14464"/>
          <a:stretch/>
        </p:blipFill>
        <p:spPr>
          <a:xfrm>
            <a:off x="478818" y="4140069"/>
            <a:ext cx="8258445" cy="497875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Google Shape;677;p49">
            <a:extLst>
              <a:ext uri="{FF2B5EF4-FFF2-40B4-BE49-F238E27FC236}">
                <a16:creationId xmlns:a16="http://schemas.microsoft.com/office/drawing/2014/main" id="{67CB311C-CFFF-A972-8D55-D11EA5784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818" y="0"/>
            <a:ext cx="5806740" cy="863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4000"/>
              <a:t>Chú thích điều hướng</a:t>
            </a:r>
            <a:endParaRPr lang="en">
              <a:latin typeface="El Messiri" panose="020B060402020202020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87CCD-DECF-BB95-B3CC-0CCB7446C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75" t="27100" r="8665" b="32836"/>
          <a:stretch/>
        </p:blipFill>
        <p:spPr>
          <a:xfrm>
            <a:off x="478818" y="1950867"/>
            <a:ext cx="5474958" cy="897346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A92D3-9D0B-782E-2A09-0D8E4C2CB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26" t="46829" r="11608" b="18429"/>
          <a:stretch/>
        </p:blipFill>
        <p:spPr>
          <a:xfrm>
            <a:off x="478818" y="3045468"/>
            <a:ext cx="6309706" cy="897346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929BF-CBF2-C16F-CB11-40F342F28F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82" t="36444" r="7009" b="32389"/>
          <a:stretch/>
        </p:blipFill>
        <p:spPr>
          <a:xfrm>
            <a:off x="478818" y="1132061"/>
            <a:ext cx="4384127" cy="621551"/>
          </a:xfrm>
          <a:prstGeom prst="roundRect">
            <a:avLst>
              <a:gd name="adj" fmla="val 976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">
            <a:extLst>
              <a:ext uri="{FF2B5EF4-FFF2-40B4-BE49-F238E27FC236}">
                <a16:creationId xmlns:a16="http://schemas.microsoft.com/office/drawing/2014/main" id="{4E9222D3-F694-E917-D1F8-0039DE3D1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8" t="21706" r="29623" b="7079"/>
          <a:stretch/>
        </p:blipFill>
        <p:spPr>
          <a:xfrm>
            <a:off x="263436" y="746129"/>
            <a:ext cx="4308564" cy="4137599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Google Shape;394;p45">
            <a:extLst>
              <a:ext uri="{FF2B5EF4-FFF2-40B4-BE49-F238E27FC236}">
                <a16:creationId xmlns:a16="http://schemas.microsoft.com/office/drawing/2014/main" id="{0251A070-BAA6-7651-236F-6154858BE6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r"/>
            <a:r>
              <a:rPr lang="vi-VN" sz="5400">
                <a:latin typeface="El Messiri" panose="020B0604020202020204" charset="-78"/>
              </a:rPr>
              <a:t>Cài đặt</a:t>
            </a:r>
            <a:endParaRPr lang="en" sz="5400">
              <a:latin typeface="El Messiri" panose="020B0604020202020204" charset="-78"/>
            </a:endParaRPr>
          </a:p>
        </p:txBody>
      </p:sp>
      <p:sp>
        <p:nvSpPr>
          <p:cNvPr id="10" name="Google Shape;396;p45">
            <a:extLst>
              <a:ext uri="{FF2B5EF4-FFF2-40B4-BE49-F238E27FC236}">
                <a16:creationId xmlns:a16="http://schemas.microsoft.com/office/drawing/2014/main" id="{7BFCAA81-263F-54BF-9D3C-C9E8B3B405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El Messiri" panose="020B0604020202020204" charset="-78"/>
              </a:rPr>
              <a:t>03</a:t>
            </a:r>
            <a:endParaRPr>
              <a:latin typeface="El Messiri" panose="020B0604020202020204" charset="-7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3DD6838-7746-0923-B191-DBF3A2E839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9CDEBFA0-94BD-D776-234C-450AEB88A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" t="4718" r="1969" b="933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E6E17-6BBF-111F-F1EA-CB4A42CCCE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54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2147B7FB-03B2-6676-5AD0-39D8A44A6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8" t="3224" r="2287" b="2426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6649C-EB0E-1D8E-9E72-63387C461E8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4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8C49B-7E17-9F3C-6159-6FEA98E8A1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23F21FA-0F89-F410-39A6-3EF359038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" r="3281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248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4412275" y="2257735"/>
            <a:ext cx="4018500" cy="1586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El Messiri" panose="020B0604020202020204" charset="-78"/>
              </a:rPr>
              <a:t>Ngôn ngữ, chủ đề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El Messiri" panose="020B0604020202020204" charset="-78"/>
              </a:rPr>
              <a:t>04</a:t>
            </a:r>
            <a:endParaRPr lang="en-US">
              <a:latin typeface="El Messiri" panose="020B0604020202020204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EA558-56FE-B0F5-F3C2-3353EE5AC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3" t="21637" r="29600" b="7135"/>
          <a:stretch/>
        </p:blipFill>
        <p:spPr>
          <a:xfrm>
            <a:off x="277873" y="711501"/>
            <a:ext cx="4294127" cy="412373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6ED74-A87E-43D4-7DA4-FC487F5D343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1865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9F2707-8FE6-3C27-4F64-B7344301C522}"/>
              </a:ext>
            </a:extLst>
          </p:cNvPr>
          <p:cNvSpPr/>
          <p:nvPr/>
        </p:nvSpPr>
        <p:spPr>
          <a:xfrm>
            <a:off x="210313" y="1663411"/>
            <a:ext cx="4361688" cy="1816677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L"NEW_GAME_TITLE"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L"LOAD_TITLE"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L"REPLAY_TITLE"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L"SETTINGS_TITLE"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L"TUTORIAL_TITLE"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L"ABOUT_TITLE"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Language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GetString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L"EXIT_TITLE"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E147D-F720-803C-5CEA-615C56A7A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8" t="39485" r="36434" b="12896"/>
          <a:stretch/>
        </p:blipFill>
        <p:spPr>
          <a:xfrm>
            <a:off x="6556744" y="175710"/>
            <a:ext cx="2376943" cy="228262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7DF26-44E1-438E-DBEB-1F615961E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6" t="37876" r="38607" b="13688"/>
          <a:stretch/>
        </p:blipFill>
        <p:spPr>
          <a:xfrm>
            <a:off x="6556743" y="2685164"/>
            <a:ext cx="2376943" cy="228262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C17AF0B-285B-F5E1-67B5-CB3109DF65C1}"/>
              </a:ext>
            </a:extLst>
          </p:cNvPr>
          <p:cNvCxnSpPr>
            <a:stCxn id="5" idx="0"/>
            <a:endCxn id="7" idx="1"/>
          </p:cNvCxnSpPr>
          <p:nvPr/>
        </p:nvCxnSpPr>
        <p:spPr>
          <a:xfrm rot="5400000" flipH="1" flipV="1">
            <a:off x="4300756" y="-592576"/>
            <a:ext cx="346388" cy="4165587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502153A-394C-3FBE-545A-6472AD6197C1}"/>
              </a:ext>
            </a:extLst>
          </p:cNvPr>
          <p:cNvCxnSpPr>
            <a:stCxn id="5" idx="2"/>
            <a:endCxn id="8" idx="1"/>
          </p:cNvCxnSpPr>
          <p:nvPr/>
        </p:nvCxnSpPr>
        <p:spPr>
          <a:xfrm rot="16200000" flipH="1">
            <a:off x="4300756" y="1570489"/>
            <a:ext cx="346389" cy="416558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A2858-3B2E-9BE8-E99E-9F9D6DC36F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345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title"/>
          </p:nvPr>
        </p:nvSpPr>
        <p:spPr>
          <a:xfrm>
            <a:off x="1018800" y="51806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/>
              <a:t>C</a:t>
            </a:r>
            <a:r>
              <a:rPr lang="en"/>
              <a:t>ác thành viên trong nhóm</a:t>
            </a:r>
            <a:endParaRPr lang="en">
              <a:latin typeface="El Messiri" panose="020B0604020202020204" charset="-78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817D962-C533-7C44-3C0C-22AF08102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6927" y="1671991"/>
            <a:ext cx="3517855" cy="454500"/>
          </a:xfrm>
        </p:spPr>
        <p:txBody>
          <a:bodyPr/>
          <a:lstStyle/>
          <a:p>
            <a:r>
              <a:rPr lang="en-US">
                <a:latin typeface="El Messiri"/>
              </a:rPr>
              <a:t>22127401</a:t>
            </a:r>
            <a:endParaRPr lang="en-US"/>
          </a:p>
          <a:p>
            <a:r>
              <a:rPr lang="en-US" err="1">
                <a:latin typeface="El Messiri"/>
              </a:rPr>
              <a:t>Nguyễn</a:t>
            </a:r>
            <a:r>
              <a:rPr lang="en-US">
                <a:latin typeface="El Messiri"/>
              </a:rPr>
              <a:t> Quang Thông</a:t>
            </a:r>
            <a:endParaRPr lang="en-US"/>
          </a:p>
        </p:txBody>
      </p:sp>
      <p:sp>
        <p:nvSpPr>
          <p:cNvPr id="378" name="Google Shape;378;p44"/>
          <p:cNvSpPr txBox="1">
            <a:spLocks noGrp="1"/>
          </p:cNvSpPr>
          <p:nvPr>
            <p:ph type="subTitle" idx="2"/>
          </p:nvPr>
        </p:nvSpPr>
        <p:spPr>
          <a:xfrm>
            <a:off x="5724250" y="1671991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/>
              </a:rPr>
              <a:t>22127339</a:t>
            </a:r>
            <a:endParaRPr lang="en-US"/>
          </a:p>
          <a:p>
            <a:pPr marL="0" indent="0"/>
            <a:r>
              <a:rPr lang="en">
                <a:latin typeface="El Messiri"/>
              </a:rPr>
              <a:t>Võ Nhật Phước</a:t>
            </a:r>
            <a:endParaRPr lang="en"/>
          </a:p>
        </p:txBody>
      </p:sp>
      <p:sp>
        <p:nvSpPr>
          <p:cNvPr id="379" name="Google Shape;379;p44"/>
          <p:cNvSpPr txBox="1">
            <a:spLocks noGrp="1"/>
          </p:cNvSpPr>
          <p:nvPr>
            <p:ph type="subTitle" idx="3"/>
          </p:nvPr>
        </p:nvSpPr>
        <p:spPr>
          <a:xfrm>
            <a:off x="1982400" y="3153594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/>
              </a:rPr>
              <a:t>22127463</a:t>
            </a:r>
            <a:endParaRPr lang="en-US"/>
          </a:p>
          <a:p>
            <a:pPr marL="0" indent="0"/>
            <a:r>
              <a:rPr lang="en">
                <a:latin typeface="El Messiri"/>
              </a:rPr>
              <a:t>Nguyễn Anh Vũ</a:t>
            </a:r>
            <a:endParaRPr lang="en"/>
          </a:p>
        </p:txBody>
      </p:sp>
      <p:sp>
        <p:nvSpPr>
          <p:cNvPr id="380" name="Google Shape;380;p44"/>
          <p:cNvSpPr txBox="1">
            <a:spLocks noGrp="1"/>
          </p:cNvSpPr>
          <p:nvPr>
            <p:ph type="subTitle" idx="4"/>
          </p:nvPr>
        </p:nvSpPr>
        <p:spPr>
          <a:xfrm>
            <a:off x="5724250" y="3153594"/>
            <a:ext cx="3296908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>
                <a:latin typeface="El Messiri"/>
              </a:rPr>
              <a:t>22127298</a:t>
            </a:r>
            <a:endParaRPr lang="vi-VN"/>
          </a:p>
          <a:p>
            <a:pPr marL="0" indent="0"/>
            <a:r>
              <a:rPr lang="vi-VN">
                <a:latin typeface="El Messiri"/>
              </a:rPr>
              <a:t>Hoàng Trung Nguyên</a:t>
            </a:r>
            <a:endParaRPr lang="vi-VN"/>
          </a:p>
        </p:txBody>
      </p:sp>
      <p:sp>
        <p:nvSpPr>
          <p:cNvPr id="385" name="Google Shape;385;p44"/>
          <p:cNvSpPr txBox="1">
            <a:spLocks noGrp="1"/>
          </p:cNvSpPr>
          <p:nvPr>
            <p:ph type="title" idx="9"/>
          </p:nvPr>
        </p:nvSpPr>
        <p:spPr>
          <a:xfrm>
            <a:off x="1018800" y="1829565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 panose="020B0604020202020204" charset="-78"/>
              </a:rPr>
              <a:t>01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title" idx="13"/>
          </p:nvPr>
        </p:nvSpPr>
        <p:spPr>
          <a:xfrm>
            <a:off x="4760650" y="1829565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 panose="020B0604020202020204" charset="-78"/>
              </a:rPr>
              <a:t>02</a:t>
            </a:r>
            <a:endParaRPr>
              <a:latin typeface="El Messiri" panose="020B0604020202020204" charset="-78"/>
            </a:endParaRPr>
          </a:p>
        </p:txBody>
      </p:sp>
      <p:sp>
        <p:nvSpPr>
          <p:cNvPr id="387" name="Google Shape;387;p44"/>
          <p:cNvSpPr txBox="1">
            <a:spLocks noGrp="1"/>
          </p:cNvSpPr>
          <p:nvPr>
            <p:ph type="title" idx="14"/>
          </p:nvPr>
        </p:nvSpPr>
        <p:spPr>
          <a:xfrm>
            <a:off x="1018800" y="3307577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 panose="020B0604020202020204" charset="-78"/>
              </a:rPr>
              <a:t>03</a:t>
            </a:r>
            <a:endParaRPr>
              <a:latin typeface="El Messiri" panose="020B0604020202020204" charset="-78"/>
            </a:endParaRPr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 idx="15"/>
          </p:nvPr>
        </p:nvSpPr>
        <p:spPr>
          <a:xfrm>
            <a:off x="4760650" y="3307577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 panose="020B0604020202020204" charset="-78"/>
              </a:rPr>
              <a:t>04</a:t>
            </a:r>
            <a:endParaRPr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03958D-E766-FDC8-1E36-B60C0871F72C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ECFAB1-2BEC-8D09-87D4-9F5D1E4D6549}"/>
              </a:ext>
            </a:extLst>
          </p:cNvPr>
          <p:cNvSpPr/>
          <p:nvPr/>
        </p:nvSpPr>
        <p:spPr>
          <a:xfrm>
            <a:off x="160020" y="144018"/>
            <a:ext cx="8823960" cy="4855464"/>
          </a:xfrm>
          <a:prstGeom prst="roundRect">
            <a:avLst>
              <a:gd name="adj" fmla="val 2913"/>
            </a:avLst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93F1F-5C8F-0BCA-D70B-D982936E51E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0750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B340D-8FFB-ECEA-BF37-8FAC4457BE3B}"/>
              </a:ext>
            </a:extLst>
          </p:cNvPr>
          <p:cNvSpPr/>
          <p:nvPr/>
        </p:nvSpPr>
        <p:spPr>
          <a:xfrm>
            <a:off x="160020" y="144018"/>
            <a:ext cx="8823960" cy="4855464"/>
          </a:xfrm>
          <a:prstGeom prst="roundRect">
            <a:avLst>
              <a:gd name="adj" fmla="val 2913"/>
            </a:avLst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83B3E-302B-C810-FA81-EBE2A301F44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85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3948545" y="2257736"/>
            <a:ext cx="4482230" cy="1850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El Messiri" panose="020B0604020202020204" charset="-78"/>
              </a:rPr>
              <a:t>Điều hướng trong trò chơi</a:t>
            </a:r>
            <a:endParaRPr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El Messiri" panose="020B0604020202020204" charset="-78"/>
              </a:rPr>
              <a:t>05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1FA66-AFA6-E3FC-97E6-44A7F39AD4B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967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BFA4BFCC-ECE8-70F3-A1F7-40A3E6368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0341" t="-5831" r="-20119" b="-5831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F5775-2DD8-8FA4-8B5B-A41575FC33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339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306008" y="525491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54082-50AF-07ED-2FF8-A1763A40F8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5917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306008" y="525491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A2C1D-3A9C-9600-3460-92530E872F5A}"/>
              </a:ext>
            </a:extLst>
          </p:cNvPr>
          <p:cNvSpPr/>
          <p:nvPr/>
        </p:nvSpPr>
        <p:spPr>
          <a:xfrm>
            <a:off x="292359" y="3110204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D570AE-9808-9B79-8DBE-40D283AD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9355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96293" y="833267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2037749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52549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StartScreen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39CC2-C93F-A120-A8E6-D26E4D7DD1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012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96293" y="833267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2259422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52549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StartScreen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0BCE-49F6-4A17-6E66-799CD015AD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366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54729" y="1141045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987155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7944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GameScreen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3E87-8946-A3D0-8850-8F3924A567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323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54729" y="1141045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1179855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7944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GameScreen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CE614-0A41-2DF5-670E-B1DF437D0EC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634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33AF-55A0-BBDF-B6EA-C203CC1D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vi-VN"/>
              <a:t>Nội dung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CA3CF1-D444-152E-288A-D54993DA6F59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20" name="Google Shape;379;p44">
            <a:extLst>
              <a:ext uri="{FF2B5EF4-FFF2-40B4-BE49-F238E27FC236}">
                <a16:creationId xmlns:a16="http://schemas.microsoft.com/office/drawing/2014/main" id="{AF6E81EB-0EE5-185B-4034-193EAA039331}"/>
              </a:ext>
            </a:extLst>
          </p:cNvPr>
          <p:cNvSpPr txBox="1">
            <a:spLocks/>
          </p:cNvSpPr>
          <p:nvPr/>
        </p:nvSpPr>
        <p:spPr>
          <a:xfrm>
            <a:off x="1475934" y="1171708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>
                <a:latin typeface="El Messiri"/>
              </a:rPr>
              <a:t>Giới thiệu về trò chơi</a:t>
            </a:r>
            <a:endParaRPr lang="en"/>
          </a:p>
        </p:txBody>
      </p:sp>
      <p:sp>
        <p:nvSpPr>
          <p:cNvPr id="21" name="Google Shape;387;p44">
            <a:extLst>
              <a:ext uri="{FF2B5EF4-FFF2-40B4-BE49-F238E27FC236}">
                <a16:creationId xmlns:a16="http://schemas.microsoft.com/office/drawing/2014/main" id="{3CDDD67E-0973-B8A8-6E7F-DDE3466EF751}"/>
              </a:ext>
            </a:extLst>
          </p:cNvPr>
          <p:cNvSpPr txBox="1">
            <a:spLocks/>
          </p:cNvSpPr>
          <p:nvPr/>
        </p:nvSpPr>
        <p:spPr>
          <a:xfrm>
            <a:off x="713225" y="1171708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01</a:t>
            </a:r>
            <a:endParaRPr lang="en" sz="4400">
              <a:latin typeface="El Messiri" panose="020B0604020202020204" charset="-78"/>
            </a:endParaRPr>
          </a:p>
        </p:txBody>
      </p:sp>
      <p:sp>
        <p:nvSpPr>
          <p:cNvPr id="22" name="Google Shape;379;p44">
            <a:extLst>
              <a:ext uri="{FF2B5EF4-FFF2-40B4-BE49-F238E27FC236}">
                <a16:creationId xmlns:a16="http://schemas.microsoft.com/office/drawing/2014/main" id="{11A2E76F-C09E-7182-EB44-702CE1F20F84}"/>
              </a:ext>
            </a:extLst>
          </p:cNvPr>
          <p:cNvSpPr txBox="1">
            <a:spLocks/>
          </p:cNvSpPr>
          <p:nvPr/>
        </p:nvSpPr>
        <p:spPr>
          <a:xfrm>
            <a:off x="1475934" y="1780191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err="1">
                <a:latin typeface="El Messiri"/>
              </a:rPr>
              <a:t>Menu</a:t>
            </a:r>
            <a:r>
              <a:rPr lang="vi-VN">
                <a:latin typeface="El Messiri"/>
              </a:rPr>
              <a:t> chính</a:t>
            </a:r>
            <a:endParaRPr lang="en"/>
          </a:p>
        </p:txBody>
      </p:sp>
      <p:sp>
        <p:nvSpPr>
          <p:cNvPr id="23" name="Google Shape;387;p44">
            <a:extLst>
              <a:ext uri="{FF2B5EF4-FFF2-40B4-BE49-F238E27FC236}">
                <a16:creationId xmlns:a16="http://schemas.microsoft.com/office/drawing/2014/main" id="{3F745D75-D3D7-8667-215B-AB3678B1A776}"/>
              </a:ext>
            </a:extLst>
          </p:cNvPr>
          <p:cNvSpPr txBox="1">
            <a:spLocks/>
          </p:cNvSpPr>
          <p:nvPr/>
        </p:nvSpPr>
        <p:spPr>
          <a:xfrm>
            <a:off x="713225" y="1780191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02</a:t>
            </a:r>
            <a:endParaRPr lang="en" sz="4400">
              <a:latin typeface="El Messiri" panose="020B0604020202020204" charset="-78"/>
            </a:endParaRPr>
          </a:p>
        </p:txBody>
      </p:sp>
      <p:sp>
        <p:nvSpPr>
          <p:cNvPr id="24" name="Google Shape;379;p44">
            <a:extLst>
              <a:ext uri="{FF2B5EF4-FFF2-40B4-BE49-F238E27FC236}">
                <a16:creationId xmlns:a16="http://schemas.microsoft.com/office/drawing/2014/main" id="{76EFFC3C-AB41-5ADB-5C78-C30332653A73}"/>
              </a:ext>
            </a:extLst>
          </p:cNvPr>
          <p:cNvSpPr txBox="1">
            <a:spLocks/>
          </p:cNvSpPr>
          <p:nvPr/>
        </p:nvSpPr>
        <p:spPr>
          <a:xfrm>
            <a:off x="1475934" y="2388674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>
                <a:latin typeface="El Messiri"/>
              </a:rPr>
              <a:t>Cài đặt</a:t>
            </a:r>
            <a:endParaRPr lang="en"/>
          </a:p>
        </p:txBody>
      </p:sp>
      <p:sp>
        <p:nvSpPr>
          <p:cNvPr id="25" name="Google Shape;387;p44">
            <a:extLst>
              <a:ext uri="{FF2B5EF4-FFF2-40B4-BE49-F238E27FC236}">
                <a16:creationId xmlns:a16="http://schemas.microsoft.com/office/drawing/2014/main" id="{532F9D8A-E34B-7CD0-3E52-B97604BF470B}"/>
              </a:ext>
            </a:extLst>
          </p:cNvPr>
          <p:cNvSpPr txBox="1">
            <a:spLocks/>
          </p:cNvSpPr>
          <p:nvPr/>
        </p:nvSpPr>
        <p:spPr>
          <a:xfrm>
            <a:off x="713225" y="23886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03</a:t>
            </a:r>
            <a:endParaRPr lang="en" sz="4400">
              <a:latin typeface="El Messiri" panose="020B0604020202020204" charset="-78"/>
            </a:endParaRPr>
          </a:p>
        </p:txBody>
      </p:sp>
      <p:sp>
        <p:nvSpPr>
          <p:cNvPr id="26" name="Google Shape;379;p44">
            <a:extLst>
              <a:ext uri="{FF2B5EF4-FFF2-40B4-BE49-F238E27FC236}">
                <a16:creationId xmlns:a16="http://schemas.microsoft.com/office/drawing/2014/main" id="{7F410C19-C09C-1EB8-EFD9-AFD9B6A0B45C}"/>
              </a:ext>
            </a:extLst>
          </p:cNvPr>
          <p:cNvSpPr txBox="1">
            <a:spLocks/>
          </p:cNvSpPr>
          <p:nvPr/>
        </p:nvSpPr>
        <p:spPr>
          <a:xfrm>
            <a:off x="1475934" y="2989640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/>
              <a:t>Ngôn ngữ, chủ đề</a:t>
            </a:r>
            <a:endParaRPr lang="en"/>
          </a:p>
        </p:txBody>
      </p:sp>
      <p:sp>
        <p:nvSpPr>
          <p:cNvPr id="27" name="Google Shape;387;p44">
            <a:extLst>
              <a:ext uri="{FF2B5EF4-FFF2-40B4-BE49-F238E27FC236}">
                <a16:creationId xmlns:a16="http://schemas.microsoft.com/office/drawing/2014/main" id="{71F88FA6-87BE-143F-D828-2A467563F740}"/>
              </a:ext>
            </a:extLst>
          </p:cNvPr>
          <p:cNvSpPr txBox="1">
            <a:spLocks/>
          </p:cNvSpPr>
          <p:nvPr/>
        </p:nvSpPr>
        <p:spPr>
          <a:xfrm>
            <a:off x="713225" y="2989640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04</a:t>
            </a:r>
            <a:endParaRPr lang="en" sz="4400">
              <a:latin typeface="El Messiri" panose="020B0604020202020204" charset="-78"/>
            </a:endParaRPr>
          </a:p>
        </p:txBody>
      </p:sp>
      <p:sp>
        <p:nvSpPr>
          <p:cNvPr id="28" name="Google Shape;379;p44">
            <a:extLst>
              <a:ext uri="{FF2B5EF4-FFF2-40B4-BE49-F238E27FC236}">
                <a16:creationId xmlns:a16="http://schemas.microsoft.com/office/drawing/2014/main" id="{18D8B175-A82D-5950-A79F-F3F313715D50}"/>
              </a:ext>
            </a:extLst>
          </p:cNvPr>
          <p:cNvSpPr txBox="1">
            <a:spLocks/>
          </p:cNvSpPr>
          <p:nvPr/>
        </p:nvSpPr>
        <p:spPr>
          <a:xfrm>
            <a:off x="1475934" y="3590606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/>
              <a:t>Điều hướng trong trò chơi</a:t>
            </a:r>
            <a:endParaRPr lang="en">
              <a:latin typeface="El Messiri"/>
            </a:endParaRPr>
          </a:p>
        </p:txBody>
      </p:sp>
      <p:sp>
        <p:nvSpPr>
          <p:cNvPr id="29" name="Google Shape;387;p44">
            <a:extLst>
              <a:ext uri="{FF2B5EF4-FFF2-40B4-BE49-F238E27FC236}">
                <a16:creationId xmlns:a16="http://schemas.microsoft.com/office/drawing/2014/main" id="{BFB9AC1B-2451-A782-6D68-620517FC6DDE}"/>
              </a:ext>
            </a:extLst>
          </p:cNvPr>
          <p:cNvSpPr txBox="1">
            <a:spLocks/>
          </p:cNvSpPr>
          <p:nvPr/>
        </p:nvSpPr>
        <p:spPr>
          <a:xfrm>
            <a:off x="713225" y="359060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05</a:t>
            </a:r>
            <a:endParaRPr lang="en" sz="4400">
              <a:latin typeface="El Messiri" panose="020B0604020202020204" charset="-78"/>
            </a:endParaRPr>
          </a:p>
        </p:txBody>
      </p:sp>
      <p:sp>
        <p:nvSpPr>
          <p:cNvPr id="30" name="Google Shape;379;p44">
            <a:extLst>
              <a:ext uri="{FF2B5EF4-FFF2-40B4-BE49-F238E27FC236}">
                <a16:creationId xmlns:a16="http://schemas.microsoft.com/office/drawing/2014/main" id="{124BBDA8-8030-B49F-CE8E-D758A6134784}"/>
              </a:ext>
            </a:extLst>
          </p:cNvPr>
          <p:cNvSpPr txBox="1">
            <a:spLocks/>
          </p:cNvSpPr>
          <p:nvPr/>
        </p:nvSpPr>
        <p:spPr>
          <a:xfrm>
            <a:off x="5334709" y="1171708"/>
            <a:ext cx="339365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>
                <a:latin typeface="El Messiri"/>
              </a:rPr>
              <a:t>Lưu, tải trò chơi, phát lại</a:t>
            </a:r>
            <a:endParaRPr lang="en"/>
          </a:p>
        </p:txBody>
      </p:sp>
      <p:sp>
        <p:nvSpPr>
          <p:cNvPr id="31" name="Google Shape;387;p44">
            <a:extLst>
              <a:ext uri="{FF2B5EF4-FFF2-40B4-BE49-F238E27FC236}">
                <a16:creationId xmlns:a16="http://schemas.microsoft.com/office/drawing/2014/main" id="{4DD24D9E-F0F6-6E4C-40BF-B36ADCEBE6F1}"/>
              </a:ext>
            </a:extLst>
          </p:cNvPr>
          <p:cNvSpPr txBox="1">
            <a:spLocks/>
          </p:cNvSpPr>
          <p:nvPr/>
        </p:nvSpPr>
        <p:spPr>
          <a:xfrm>
            <a:off x="4572000" y="1171708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06</a:t>
            </a:r>
            <a:endParaRPr lang="en" sz="4400">
              <a:latin typeface="El Messiri" panose="020B0604020202020204" charset="-78"/>
            </a:endParaRPr>
          </a:p>
        </p:txBody>
      </p:sp>
      <p:sp>
        <p:nvSpPr>
          <p:cNvPr id="32" name="Google Shape;379;p44">
            <a:extLst>
              <a:ext uri="{FF2B5EF4-FFF2-40B4-BE49-F238E27FC236}">
                <a16:creationId xmlns:a16="http://schemas.microsoft.com/office/drawing/2014/main" id="{2A74F28A-F250-6E7A-B2DD-55052F949E01}"/>
              </a:ext>
            </a:extLst>
          </p:cNvPr>
          <p:cNvSpPr txBox="1">
            <a:spLocks/>
          </p:cNvSpPr>
          <p:nvPr/>
        </p:nvSpPr>
        <p:spPr>
          <a:xfrm>
            <a:off x="5334709" y="1780191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>
                <a:latin typeface="El Messiri"/>
              </a:rPr>
              <a:t>Tạo ván đấu mới</a:t>
            </a:r>
            <a:endParaRPr lang="en"/>
          </a:p>
        </p:txBody>
      </p:sp>
      <p:sp>
        <p:nvSpPr>
          <p:cNvPr id="33" name="Google Shape;387;p44">
            <a:extLst>
              <a:ext uri="{FF2B5EF4-FFF2-40B4-BE49-F238E27FC236}">
                <a16:creationId xmlns:a16="http://schemas.microsoft.com/office/drawing/2014/main" id="{88FD37F4-B75C-9507-5EE0-719ACC96D9C0}"/>
              </a:ext>
            </a:extLst>
          </p:cNvPr>
          <p:cNvSpPr txBox="1">
            <a:spLocks/>
          </p:cNvSpPr>
          <p:nvPr/>
        </p:nvSpPr>
        <p:spPr>
          <a:xfrm>
            <a:off x="4572000" y="1780191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07</a:t>
            </a:r>
            <a:endParaRPr lang="en" sz="4400">
              <a:latin typeface="El Messiri" panose="020B0604020202020204" charset="-78"/>
            </a:endParaRPr>
          </a:p>
        </p:txBody>
      </p:sp>
      <p:sp>
        <p:nvSpPr>
          <p:cNvPr id="34" name="Google Shape;379;p44">
            <a:extLst>
              <a:ext uri="{FF2B5EF4-FFF2-40B4-BE49-F238E27FC236}">
                <a16:creationId xmlns:a16="http://schemas.microsoft.com/office/drawing/2014/main" id="{D3A2B84E-EFAE-D77C-496D-F2F49CDF98A3}"/>
              </a:ext>
            </a:extLst>
          </p:cNvPr>
          <p:cNvSpPr txBox="1">
            <a:spLocks/>
          </p:cNvSpPr>
          <p:nvPr/>
        </p:nvSpPr>
        <p:spPr>
          <a:xfrm>
            <a:off x="5334709" y="2388674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>
                <a:latin typeface="El Messiri"/>
              </a:rPr>
              <a:t>Đánh với máy</a:t>
            </a:r>
            <a:endParaRPr lang="en"/>
          </a:p>
        </p:txBody>
      </p:sp>
      <p:sp>
        <p:nvSpPr>
          <p:cNvPr id="35" name="Google Shape;387;p44">
            <a:extLst>
              <a:ext uri="{FF2B5EF4-FFF2-40B4-BE49-F238E27FC236}">
                <a16:creationId xmlns:a16="http://schemas.microsoft.com/office/drawing/2014/main" id="{A5E70F7A-7478-0B9E-E0E9-850C588A0E19}"/>
              </a:ext>
            </a:extLst>
          </p:cNvPr>
          <p:cNvSpPr txBox="1">
            <a:spLocks/>
          </p:cNvSpPr>
          <p:nvPr/>
        </p:nvSpPr>
        <p:spPr>
          <a:xfrm>
            <a:off x="4572000" y="23886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08</a:t>
            </a:r>
            <a:endParaRPr lang="en" sz="4400">
              <a:latin typeface="El Messiri" panose="020B0604020202020204" charset="-78"/>
            </a:endParaRPr>
          </a:p>
        </p:txBody>
      </p:sp>
      <p:sp>
        <p:nvSpPr>
          <p:cNvPr id="36" name="Google Shape;379;p44">
            <a:extLst>
              <a:ext uri="{FF2B5EF4-FFF2-40B4-BE49-F238E27FC236}">
                <a16:creationId xmlns:a16="http://schemas.microsoft.com/office/drawing/2014/main" id="{598684B0-7B3E-88B5-E5EA-3829E1897B33}"/>
              </a:ext>
            </a:extLst>
          </p:cNvPr>
          <p:cNvSpPr txBox="1">
            <a:spLocks/>
          </p:cNvSpPr>
          <p:nvPr/>
        </p:nvSpPr>
        <p:spPr>
          <a:xfrm>
            <a:off x="5334709" y="2989640"/>
            <a:ext cx="28951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>
                <a:latin typeface="El Messiri"/>
              </a:rPr>
              <a:t>Tính năng bổ trợ</a:t>
            </a:r>
            <a:endParaRPr lang="en"/>
          </a:p>
        </p:txBody>
      </p:sp>
      <p:sp>
        <p:nvSpPr>
          <p:cNvPr id="37" name="Google Shape;387;p44">
            <a:extLst>
              <a:ext uri="{FF2B5EF4-FFF2-40B4-BE49-F238E27FC236}">
                <a16:creationId xmlns:a16="http://schemas.microsoft.com/office/drawing/2014/main" id="{24CD6C1C-3543-5F8A-B31D-C04C60EE8465}"/>
              </a:ext>
            </a:extLst>
          </p:cNvPr>
          <p:cNvSpPr txBox="1">
            <a:spLocks/>
          </p:cNvSpPr>
          <p:nvPr/>
        </p:nvSpPr>
        <p:spPr>
          <a:xfrm>
            <a:off x="4572000" y="2989640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09</a:t>
            </a:r>
            <a:endParaRPr lang="en" sz="4400">
              <a:latin typeface="El Messiri" panose="020B0604020202020204" charset="-78"/>
            </a:endParaRPr>
          </a:p>
        </p:txBody>
      </p:sp>
      <p:sp>
        <p:nvSpPr>
          <p:cNvPr id="38" name="Google Shape;379;p44">
            <a:extLst>
              <a:ext uri="{FF2B5EF4-FFF2-40B4-BE49-F238E27FC236}">
                <a16:creationId xmlns:a16="http://schemas.microsoft.com/office/drawing/2014/main" id="{0A0F894B-0D8E-8BEB-00F0-72BA29B532A3}"/>
              </a:ext>
            </a:extLst>
          </p:cNvPr>
          <p:cNvSpPr txBox="1">
            <a:spLocks/>
          </p:cNvSpPr>
          <p:nvPr/>
        </p:nvSpPr>
        <p:spPr>
          <a:xfrm>
            <a:off x="5334709" y="3590606"/>
            <a:ext cx="3096016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None/>
              <a:defRPr sz="2200" b="1" i="0" u="none" strike="noStrike" cap="none">
                <a:solidFill>
                  <a:schemeClr val="dk1"/>
                </a:solidFill>
                <a:latin typeface="El Messiri" panose="020B0604020202020204" charset="-78"/>
                <a:ea typeface="El Messiri" panose="020B0604020202020204" charset="-78"/>
                <a:cs typeface="El Messiri"/>
                <a:sym typeface="El Messi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vi-VN" err="1">
                <a:latin typeface="El Messiri"/>
              </a:rPr>
              <a:t>Video</a:t>
            </a:r>
            <a:r>
              <a:rPr lang="vi-VN">
                <a:latin typeface="El Messiri"/>
              </a:rPr>
              <a:t> </a:t>
            </a:r>
            <a:r>
              <a:rPr lang="vi-VN" err="1">
                <a:latin typeface="El Messiri"/>
              </a:rPr>
              <a:t>Demo</a:t>
            </a:r>
            <a:r>
              <a:rPr lang="vi-VN">
                <a:latin typeface="El Messiri"/>
              </a:rPr>
              <a:t> sản phẩm</a:t>
            </a:r>
            <a:endParaRPr lang="en"/>
          </a:p>
        </p:txBody>
      </p:sp>
      <p:sp>
        <p:nvSpPr>
          <p:cNvPr id="39" name="Google Shape;387;p44">
            <a:extLst>
              <a:ext uri="{FF2B5EF4-FFF2-40B4-BE49-F238E27FC236}">
                <a16:creationId xmlns:a16="http://schemas.microsoft.com/office/drawing/2014/main" id="{C5E79BB6-B3AE-2414-5823-53462E87A0DA}"/>
              </a:ext>
            </a:extLst>
          </p:cNvPr>
          <p:cNvSpPr txBox="1">
            <a:spLocks/>
          </p:cNvSpPr>
          <p:nvPr/>
        </p:nvSpPr>
        <p:spPr>
          <a:xfrm>
            <a:off x="4572000" y="359060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l Messiri"/>
              <a:buNone/>
              <a:defRPr sz="5000" b="1" i="0" u="none" strike="noStrike" cap="none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l Messiri"/>
              <a:buNone/>
              <a:defRPr sz="1800" b="1" i="0" u="none" strike="noStrike" cap="none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r>
              <a:rPr lang="vi-VN" sz="4400">
                <a:latin typeface="El Messiri" panose="020B0604020202020204" charset="-78"/>
              </a:rPr>
              <a:t>10</a:t>
            </a:r>
            <a:endParaRPr lang="en" sz="440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871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14179-4384-1E98-5BDC-62BE2125384B}"/>
              </a:ext>
            </a:extLst>
          </p:cNvPr>
          <p:cNvSpPr/>
          <p:nvPr/>
        </p:nvSpPr>
        <p:spPr>
          <a:xfrm>
            <a:off x="209347" y="122959"/>
            <a:ext cx="481985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#include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iostream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&gt;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NavigateExit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void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cout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&lt;&lt;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\n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NavHost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Navigate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b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</a:br>
            <a:r>
              <a:rPr lang="vi-VN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int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main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>
                <a:solidFill>
                  <a:srgbClr val="4C4F69"/>
                </a:solidFill>
                <a:latin typeface="Cascadia Code" panose="020B0609020000020004" pitchFamily="49" charset="0"/>
              </a:rPr>
              <a:t> 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NavigationHost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{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Start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StartScreen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    {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 err="1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Game</a:t>
            </a:r>
            <a:r>
              <a:rPr lang="vi-VN" b="0">
                <a:solidFill>
                  <a:srgbClr val="40A02B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  </a:t>
            </a:r>
            <a:r>
              <a:rPr lang="vi-VN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GameScreen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},</a:t>
            </a: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    }</a:t>
            </a:r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b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vi-VN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endParaRPr lang="vi-VN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90FDAE-D769-3BCE-C514-7F732938A2B7}"/>
              </a:ext>
            </a:extLst>
          </p:cNvPr>
          <p:cNvSpPr/>
          <p:nvPr/>
        </p:nvSpPr>
        <p:spPr>
          <a:xfrm>
            <a:off x="5175379" y="122959"/>
            <a:ext cx="3759273" cy="4897582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9085-2D28-916B-01C4-1B0EA7634693}"/>
              </a:ext>
            </a:extLst>
          </p:cNvPr>
          <p:cNvSpPr txBox="1"/>
          <p:nvPr/>
        </p:nvSpPr>
        <p:spPr>
          <a:xfrm>
            <a:off x="5175379" y="2177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Terminal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EEB5E-A235-3D13-2B16-0796050616A7}"/>
              </a:ext>
            </a:extLst>
          </p:cNvPr>
          <p:cNvSpPr/>
          <p:nvPr/>
        </p:nvSpPr>
        <p:spPr>
          <a:xfrm>
            <a:off x="5254729" y="1141045"/>
            <a:ext cx="12440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56894-C7E9-D489-CCA2-1543F5B0A15B}"/>
              </a:ext>
            </a:extLst>
          </p:cNvPr>
          <p:cNvSpPr/>
          <p:nvPr/>
        </p:nvSpPr>
        <p:spPr>
          <a:xfrm>
            <a:off x="286620" y="4166773"/>
            <a:ext cx="4665306" cy="2301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9DD0-33B4-67A6-F5B9-28C5396DFDFD}"/>
              </a:ext>
            </a:extLst>
          </p:cNvPr>
          <p:cNvSpPr txBox="1"/>
          <p:nvPr/>
        </p:nvSpPr>
        <p:spPr>
          <a:xfrm>
            <a:off x="5175379" y="7944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err="1">
                <a:latin typeface="Cascadia Code" panose="020B0609020000020004" pitchFamily="49" charset="0"/>
                <a:cs typeface="Cascadia Code" panose="020B0609020000020004" pitchFamily="49" charset="0"/>
              </a:rPr>
              <a:t>GameScreen</a:t>
            </a:r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7E529-DAAE-0869-284C-655D74C1C8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9429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4378036" y="2257736"/>
            <a:ext cx="4052739" cy="1850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El Messiri" panose="020B0604020202020204" charset="-78"/>
              </a:rPr>
              <a:t>Lưu và tải trò chơi, phát lại</a:t>
            </a:r>
            <a:endParaRPr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El Messiri" panose="020B0604020202020204" charset="-78"/>
              </a:rPr>
              <a:t>06</a:t>
            </a:r>
            <a:endParaRPr lang="en-US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214E0-EB52-A4FE-1AF9-3A4D22EF421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5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>
            <a:extLst>
              <a:ext uri="{FF2B5EF4-FFF2-40B4-BE49-F238E27FC236}">
                <a16:creationId xmlns:a16="http://schemas.microsoft.com/office/drawing/2014/main" id="{10933026-8475-2795-038F-2723FC4D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" t="4310" r="1963" b="1332"/>
          <a:stretch/>
        </p:blipFill>
        <p:spPr>
          <a:xfrm>
            <a:off x="122842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8B09A-95E1-F291-A5C5-2EE75D04E3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Google Shape;984;p58">
            <a:extLst>
              <a:ext uri="{FF2B5EF4-FFF2-40B4-BE49-F238E27FC236}">
                <a16:creationId xmlns:a16="http://schemas.microsoft.com/office/drawing/2014/main" id="{C3BA4BAD-AA90-751C-BC7B-6F0749CEE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159328"/>
            <a:ext cx="5756563" cy="741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>
                <a:latin typeface="El Messiri" panose="020B0604020202020204" charset="-78"/>
              </a:rPr>
              <a:t>Màn hình lưu</a:t>
            </a:r>
          </a:p>
        </p:txBody>
      </p:sp>
    </p:spTree>
    <p:extLst>
      <p:ext uri="{BB962C8B-B14F-4D97-AF65-F5344CB8AC3E}">
        <p14:creationId xmlns:p14="http://schemas.microsoft.com/office/powerpoint/2010/main" val="420395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78B687-87B7-A9A3-5B28-927849593E02}"/>
              </a:ext>
            </a:extLst>
          </p:cNvPr>
          <p:cNvSpPr/>
          <p:nvPr/>
        </p:nvSpPr>
        <p:spPr>
          <a:xfrm>
            <a:off x="375024" y="944731"/>
            <a:ext cx="8393951" cy="3901431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0">
                <a:solidFill>
                  <a:srgbClr val="D20F39"/>
                </a:solidFill>
                <a:effectLst/>
                <a:latin typeface="Cascadia Code" panose="020B0609020000020004" pitchFamily="49" charset="0"/>
              </a:rPr>
              <a:t>struct</a:t>
            </a:r>
            <a:r>
              <a:rPr lang="en-US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FileDetail</a:t>
            </a:r>
            <a:r>
              <a:rPr lang="en-US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{</a:t>
            </a:r>
            <a:endParaRPr lang="en-US" sz="1800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800" b="0" i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en-US" sz="1800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i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filesystem</a:t>
            </a:r>
            <a:r>
              <a:rPr lang="en-US" sz="1800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path           </a:t>
            </a:r>
            <a:r>
              <a:rPr lang="en-US" sz="1800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filePath</a:t>
            </a:r>
            <a:r>
              <a:rPr lang="en-US" sz="1800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en-US" sz="1800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en-US" sz="1800" b="0" i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en-US" sz="1800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i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filesystem</a:t>
            </a:r>
            <a:r>
              <a:rPr lang="en-US" sz="1800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en-US" sz="1800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file_time_type</a:t>
            </a:r>
            <a:r>
              <a:rPr lang="en-US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lastModified</a:t>
            </a:r>
            <a:r>
              <a:rPr lang="en-US" sz="1800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en-US" sz="1800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}</a:t>
            </a:r>
            <a:r>
              <a:rPr lang="en-US" sz="1800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en-US" sz="1800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0" i="1">
                <a:solidFill>
                  <a:srgbClr val="9CA0B0"/>
                </a:solidFill>
                <a:effectLst/>
                <a:latin typeface="Cascadia Code" panose="020B0609020000020004" pitchFamily="49" charset="0"/>
              </a:rPr>
              <a:t>/*...*/</a:t>
            </a:r>
            <a:endParaRPr lang="vi-VN" sz="1800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0" i="1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sz="1800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sz="1800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vector</a:t>
            </a:r>
            <a:r>
              <a:rPr lang="vi-VN" sz="1800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vi-VN" sz="1800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FileDetail</a:t>
            </a:r>
            <a:r>
              <a:rPr lang="vi-VN" sz="1800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res</a:t>
            </a:r>
            <a:r>
              <a:rPr lang="vi-VN" sz="1800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sz="1800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1" err="1">
                <a:solidFill>
                  <a:srgbClr val="8839EF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sz="1800" b="0" err="1">
                <a:solidFill>
                  <a:srgbClr val="DF8E1D"/>
                </a:solidFill>
                <a:effectLst/>
                <a:latin typeface="Cascadia Code" panose="020B0609020000020004" pitchFamily="49" charset="0"/>
              </a:rPr>
              <a:t>auto</a:t>
            </a:r>
            <a:r>
              <a:rPr lang="vi-VN" sz="1800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&amp;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: </a:t>
            </a:r>
            <a:r>
              <a:rPr lang="vi-VN" sz="1800" b="0" i="1" err="1">
                <a:solidFill>
                  <a:srgbClr val="DC8A78"/>
                </a:solidFill>
                <a:effectLst/>
                <a:latin typeface="Cascadia Code" panose="020B0609020000020004" pitchFamily="49" charset="0"/>
              </a:rPr>
              <a:t>std</a:t>
            </a:r>
            <a:r>
              <a:rPr lang="vi-VN" sz="1800" b="1">
                <a:solidFill>
                  <a:srgbClr val="04A5E5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sz="1800" b="0" err="1">
                <a:solidFill>
                  <a:srgbClr val="FE640B"/>
                </a:solidFill>
                <a:effectLst/>
                <a:latin typeface="Cascadia Code" panose="020B0609020000020004" pitchFamily="49" charset="0"/>
              </a:rPr>
              <a:t>filesystem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::</a:t>
            </a:r>
            <a:r>
              <a:rPr lang="vi-VN" sz="1800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directory_iterator</a:t>
            </a:r>
            <a:r>
              <a:rPr lang="vi-VN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sz="1800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Dir</a:t>
            </a:r>
            <a:r>
              <a:rPr lang="vi-VN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))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vi-VN" sz="1800" b="1" err="1">
                <a:solidFill>
                  <a:srgbClr val="8839EF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vi-VN" sz="1800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is_regular_file</a:t>
            </a:r>
            <a:r>
              <a:rPr lang="vi-VN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())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vi-VN" sz="1800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res</a:t>
            </a:r>
            <a:r>
              <a:rPr lang="vi-VN" sz="1800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emplace_back</a:t>
            </a:r>
            <a:r>
              <a:rPr lang="vi-VN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</a:t>
            </a:r>
          </a:p>
          <a:p>
            <a:r>
              <a:rPr lang="vi-VN" sz="1800">
                <a:solidFill>
                  <a:srgbClr val="8C8FA1"/>
                </a:solidFill>
                <a:latin typeface="Cascadia Code" panose="020B0609020000020004" pitchFamily="49" charset="0"/>
              </a:rPr>
              <a:t>            </a:t>
            </a:r>
            <a:r>
              <a:rPr lang="vi-VN" sz="1800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path</a:t>
            </a:r>
            <a:r>
              <a:rPr lang="vi-VN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vi-VN" sz="1800">
                <a:solidFill>
                  <a:srgbClr val="4C4F69"/>
                </a:solidFill>
                <a:latin typeface="Cascadia Code" panose="020B0609020000020004" pitchFamily="49" charset="0"/>
              </a:rPr>
              <a:t>            </a:t>
            </a:r>
            <a:r>
              <a:rPr lang="vi-VN" sz="1800" b="0" err="1">
                <a:solidFill>
                  <a:srgbClr val="DD7878"/>
                </a:solidFill>
                <a:effectLst/>
                <a:latin typeface="Cascadia Code" panose="020B0609020000020004" pitchFamily="49" charset="0"/>
              </a:rPr>
              <a:t>file</a:t>
            </a:r>
            <a:r>
              <a:rPr lang="vi-VN" sz="1800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vi-VN" sz="1800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</a:rPr>
              <a:t>last_write_time</a:t>
            </a:r>
            <a:r>
              <a:rPr lang="vi-VN" sz="1800" b="0">
                <a:solidFill>
                  <a:srgbClr val="8C8FA1"/>
                </a:solidFill>
                <a:effectLst/>
                <a:latin typeface="Cascadia Code" panose="020B0609020000020004" pitchFamily="49" charset="0"/>
              </a:rPr>
              <a:t>())</a:t>
            </a:r>
            <a:r>
              <a:rPr lang="vi-VN" sz="1800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sz="1800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  <a:p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r>
              <a:rPr lang="vi-VN" sz="1800" b="1" err="1">
                <a:solidFill>
                  <a:srgbClr val="EA76CB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vi-VN" sz="1800" b="0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vi-VN" sz="1800" b="0" err="1">
                <a:solidFill>
                  <a:srgbClr val="4C4F69"/>
                </a:solidFill>
                <a:effectLst/>
                <a:latin typeface="Cascadia Code" panose="020B0609020000020004" pitchFamily="49" charset="0"/>
              </a:rPr>
              <a:t>res</a:t>
            </a:r>
            <a:r>
              <a:rPr lang="vi-VN" sz="1800" b="1">
                <a:solidFill>
                  <a:srgbClr val="179299"/>
                </a:solidFill>
                <a:effectLst/>
                <a:latin typeface="Cascadia Code" panose="020B0609020000020004" pitchFamily="49" charset="0"/>
              </a:rPr>
              <a:t>;</a:t>
            </a:r>
            <a:endParaRPr lang="vi-VN" sz="2000" b="0">
              <a:solidFill>
                <a:srgbClr val="4C4F69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2" name="Google Shape;546;p47">
            <a:extLst>
              <a:ext uri="{FF2B5EF4-FFF2-40B4-BE49-F238E27FC236}">
                <a16:creationId xmlns:a16="http://schemas.microsoft.com/office/drawing/2014/main" id="{DC5F6B68-C451-876E-503B-88040FEBE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340" y="145490"/>
            <a:ext cx="784677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vi-VN" sz="4000">
                <a:latin typeface="El Messiri" panose="020B0604020202020204" charset="-78"/>
              </a:rPr>
              <a:t>Quét các </a:t>
            </a:r>
            <a:r>
              <a:rPr lang="vi-VN" sz="4000" err="1">
                <a:latin typeface="El Messiri" panose="020B0604020202020204" charset="-78"/>
              </a:rPr>
              <a:t>file</a:t>
            </a:r>
            <a:r>
              <a:rPr lang="vi-VN" sz="4000">
                <a:latin typeface="El Messiri" panose="020B0604020202020204" charset="-78"/>
              </a:rPr>
              <a:t> và đọc thời gian lưu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1194D-0E7E-426F-AEBB-513E4ED110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1389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CC209501-E5A0-42BC-6394-966E5FFCC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" t="3927" r="1837" b="814"/>
          <a:stretch/>
        </p:blipFill>
        <p:spPr>
          <a:xfrm>
            <a:off x="122842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7" name="Google Shape;984;p58">
            <a:extLst>
              <a:ext uri="{FF2B5EF4-FFF2-40B4-BE49-F238E27FC236}">
                <a16:creationId xmlns:a16="http://schemas.microsoft.com/office/drawing/2014/main" id="{029FBEB7-DDE1-2FD2-96A6-252C3894E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159328"/>
            <a:ext cx="5756563" cy="741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>
                <a:latin typeface="El Messiri" panose="020B0604020202020204" charset="-78"/>
              </a:rPr>
              <a:t>Tính năng tìm kiếm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D32FA5-4784-ED4E-C0FD-A3BB39FED93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8008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5922909" y="2421186"/>
            <a:ext cx="2642648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>
                <a:latin typeface="El Messiri" panose="020B0604020202020204" charset="-78"/>
              </a:rPr>
              <a:t>Tạo ván đấu mới</a:t>
            </a: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l Messiri" panose="020B0604020202020204" charset="-78"/>
              </a:rPr>
              <a:t>07</a:t>
            </a:r>
            <a:endParaRPr lang="vi-VN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E7D74504-D414-76FD-F492-CADF0E46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8" r="1988"/>
          <a:stretch/>
        </p:blipFill>
        <p:spPr>
          <a:xfrm>
            <a:off x="113607" y="834146"/>
            <a:ext cx="5763582" cy="317408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330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99C57053-6588-EEC4-283E-91EFC3F7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2" r="1592"/>
          <a:stretch/>
        </p:blipFill>
        <p:spPr>
          <a:xfrm>
            <a:off x="160020" y="138540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FD4E1528-AC0A-4C39-DF73-705655074BF9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Tùy chọn các chế độ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1C950-546F-5A49-6CA2-E343CED3F1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457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ADF20B7D-EBF0-0B7F-5BE1-D95F21F3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" r="1618"/>
          <a:stretch/>
        </p:blipFill>
        <p:spPr>
          <a:xfrm>
            <a:off x="163657" y="142546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1C950-546F-5A49-6CA2-E343CED3F1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0303B584-4D30-609E-BD88-C0EDBF79B77D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Tùy chọn các chế độ</a:t>
            </a:r>
            <a:endParaRPr lang="en" sz="400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4495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06737933-FE73-4826-098A-EE87132F1C7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Tùy chọn ảnh đại diện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9F575-FD57-7082-2237-5F6C5A1644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25D51B8C-E9C5-97A8-B173-3A755B37E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0" r="2967"/>
          <a:stretch/>
        </p:blipFill>
        <p:spPr>
          <a:xfrm>
            <a:off x="773066" y="904586"/>
            <a:ext cx="7597867" cy="4093424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121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282DFC7E-1711-DA91-DF45-9B1C533A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9" r="1809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82F3D-C01D-BDDD-EE06-47AC762CD6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626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3967775" y="2257736"/>
            <a:ext cx="44630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r>
              <a:rPr lang="en" sz="5400">
                <a:latin typeface="El Messiri" panose="020B0604020202020204" charset="-78"/>
              </a:rPr>
              <a:t>Giới thiệu về trò chơi</a:t>
            </a:r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482201" y="3536088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sz="1800" err="1">
                <a:latin typeface="Bierstadt"/>
              </a:rPr>
              <a:t>Trò</a:t>
            </a:r>
            <a:r>
              <a:rPr lang="en" sz="1800">
                <a:latin typeface="Bierstadt"/>
              </a:rPr>
              <a:t> </a:t>
            </a:r>
            <a:r>
              <a:rPr lang="en" sz="1800" err="1">
                <a:latin typeface="Bierstadt"/>
              </a:rPr>
              <a:t>chơi</a:t>
            </a:r>
            <a:r>
              <a:rPr lang="en" sz="1800">
                <a:latin typeface="Bierstadt"/>
              </a:rPr>
              <a:t> Caro(</a:t>
            </a:r>
            <a:r>
              <a:rPr lang="en" sz="1800" err="1">
                <a:latin typeface="Bierstadt"/>
              </a:rPr>
              <a:t>Gomoku</a:t>
            </a:r>
            <a:r>
              <a:rPr lang="en" sz="1800">
                <a:latin typeface="Bierstadt"/>
              </a:rPr>
              <a:t>)</a:t>
            </a:r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678486"/>
            <a:ext cx="1905600" cy="1222062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 panose="020B0604020202020204" charset="-78"/>
              </a:rPr>
              <a:t>01</a:t>
            </a:r>
            <a:endParaRPr>
              <a:latin typeface="El Messiri" panose="020B060402020202020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B03C6-D373-1A8E-59E8-157905544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" r="2911"/>
          <a:stretch/>
        </p:blipFill>
        <p:spPr>
          <a:xfrm>
            <a:off x="266981" y="757647"/>
            <a:ext cx="4007308" cy="384197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602D3-0098-D8D3-707C-F3DF1DF3DE8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7BD066-E68A-0848-D9C8-B537AE6CD609}"/>
              </a:ext>
            </a:extLst>
          </p:cNvPr>
          <p:cNvSpPr/>
          <p:nvPr/>
        </p:nvSpPr>
        <p:spPr>
          <a:xfrm>
            <a:off x="582366" y="974990"/>
            <a:ext cx="7979267" cy="3901431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br>
              <a:rPr lang="en-US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>
                <a:solidFill>
                  <a:srgbClr val="D20F3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struct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err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GameState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>
                <a:solidFill>
                  <a:srgbClr val="8C8FA1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{</a:t>
            </a:r>
          </a:p>
          <a:p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 i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std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::</a:t>
            </a:r>
            <a:r>
              <a:rPr lang="en-US" sz="200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vector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&lt;</a:t>
            </a:r>
            <a:r>
              <a:rPr lang="en-US" sz="2000" i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std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::</a:t>
            </a:r>
            <a:r>
              <a:rPr lang="en-US" sz="2000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pair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&lt;</a:t>
            </a:r>
            <a:r>
              <a:rPr lang="en-US" sz="200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, </a:t>
            </a:r>
            <a:r>
              <a:rPr lang="en-US" sz="200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&gt;&gt;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moveList</a:t>
            </a:r>
            <a:r>
              <a:rPr lang="en-US" sz="2000" b="1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playerTimeOne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playerTimeTwo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playerScoreOne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playerScoreTwo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0</a:t>
            </a:r>
            <a:r>
              <a:rPr lang="en-US" sz="2000" b="1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</a:t>
            </a:r>
            <a:r>
              <a:rPr lang="en-US" sz="2000">
                <a:solidFill>
                  <a:srgbClr val="DF8E1D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short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err="1">
                <a:solidFill>
                  <a:srgbClr val="DD7878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playerAvatarOne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=</a:t>
            </a:r>
            <a:r>
              <a:rPr lang="en-US" sz="200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2000" b="1">
                <a:solidFill>
                  <a:srgbClr val="04A5E5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-</a:t>
            </a:r>
            <a:r>
              <a:rPr lang="en-US" sz="2000" b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1</a:t>
            </a:r>
            <a:r>
              <a:rPr lang="en-US" sz="2000" b="1">
                <a:solidFill>
                  <a:srgbClr val="17929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;</a:t>
            </a:r>
            <a:endParaRPr lang="en-US" sz="20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1">
                <a:solidFill>
                  <a:srgbClr val="9CA0B0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    /*...*/</a:t>
            </a:r>
            <a:endParaRPr lang="en-US" sz="20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>
                <a:solidFill>
                  <a:srgbClr val="8C8FA1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}</a:t>
            </a:r>
            <a:endParaRPr lang="en-US" sz="20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b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AE5A6-6861-3A83-AEC2-34633488DA7B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10" name="Google Shape;546;p47">
            <a:extLst>
              <a:ext uri="{FF2B5EF4-FFF2-40B4-BE49-F238E27FC236}">
                <a16:creationId xmlns:a16="http://schemas.microsoft.com/office/drawing/2014/main" id="{A6E89D0B-49F8-68F8-0A8A-20921082AACF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Kiểm soát trạng thái trận đấu</a:t>
            </a:r>
            <a:endParaRPr lang="en" sz="400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175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7B835-E23D-F1FF-2945-86A8AD05BD15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96A341AF-C195-D83D-54E2-D56B37D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9" r="2349"/>
          <a:stretch/>
        </p:blipFill>
        <p:spPr>
          <a:xfrm>
            <a:off x="397195" y="160702"/>
            <a:ext cx="3783304" cy="208351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6223AEF8-8BAC-EAD4-4102-6EEA92F423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3" r="2043"/>
          <a:stretch/>
        </p:blipFill>
        <p:spPr>
          <a:xfrm>
            <a:off x="4963502" y="160701"/>
            <a:ext cx="3783306" cy="208351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71FB7D3-3ABE-5056-B689-5559465FC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90" r="1690"/>
          <a:stretch/>
        </p:blipFill>
        <p:spPr>
          <a:xfrm>
            <a:off x="4959447" y="2636365"/>
            <a:ext cx="3772584" cy="2077612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84A52712-47DE-49C9-5D89-2062388C82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60" r="1860"/>
          <a:stretch/>
        </p:blipFill>
        <p:spPr>
          <a:xfrm>
            <a:off x="478463" y="2630462"/>
            <a:ext cx="3783304" cy="208351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B4A48-8E36-2B5B-B843-FE1D8CC4128B}"/>
              </a:ext>
            </a:extLst>
          </p:cNvPr>
          <p:cNvSpPr txBox="1"/>
          <p:nvPr/>
        </p:nvSpPr>
        <p:spPr>
          <a:xfrm>
            <a:off x="292146" y="2276704"/>
            <a:ext cx="399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fr-FR" b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fr-FR" b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gameType</a:t>
            </a:r>
            <a:r>
              <a:rPr lang="fr-FR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1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fr-FR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0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GAME_TYPE_RUSH</a:t>
            </a:r>
            <a:r>
              <a:rPr lang="fr-FR" b="1">
                <a:solidFill>
                  <a:srgbClr val="17929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fr-FR" b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81447-48F9-5775-EFCD-A0925F682B0D}"/>
              </a:ext>
            </a:extLst>
          </p:cNvPr>
          <p:cNvSpPr txBox="1"/>
          <p:nvPr/>
        </p:nvSpPr>
        <p:spPr>
          <a:xfrm>
            <a:off x="4959447" y="2297841"/>
            <a:ext cx="3787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fr-FR" b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fr-FR" err="1">
                <a:solidFill>
                  <a:srgbClr val="DD78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rushTime</a:t>
            </a:r>
            <a:r>
              <a:rPr lang="fr-FR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1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fr-FR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0" i="1">
                <a:solidFill>
                  <a:srgbClr val="FE640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15 * 60</a:t>
            </a:r>
            <a:r>
              <a:rPr lang="fr-FR" b="1">
                <a:solidFill>
                  <a:srgbClr val="17929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fr-FR" b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en-US" sz="120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680DA-E9DE-EFDD-D14A-0B106D6A8CE7}"/>
              </a:ext>
            </a:extLst>
          </p:cNvPr>
          <p:cNvSpPr txBox="1"/>
          <p:nvPr/>
        </p:nvSpPr>
        <p:spPr>
          <a:xfrm>
            <a:off x="4909325" y="4765764"/>
            <a:ext cx="388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fr-FR" b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fr-FR" b="0" err="1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gameMode</a:t>
            </a:r>
            <a:r>
              <a:rPr lang="fr-FR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1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fr-FR" b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b="0">
                <a:solidFill>
                  <a:srgbClr val="DD787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GAME_MODE_PVP</a:t>
            </a:r>
            <a:r>
              <a:rPr lang="fr-FR" b="1">
                <a:solidFill>
                  <a:srgbClr val="17929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fr-FR" b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22DC9-8797-1B2E-0A35-A62C8E25B730}"/>
              </a:ext>
            </a:extLst>
          </p:cNvPr>
          <p:cNvSpPr txBox="1"/>
          <p:nvPr/>
        </p:nvSpPr>
        <p:spPr>
          <a:xfrm>
            <a:off x="478463" y="4765764"/>
            <a:ext cx="3783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err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LoadGameToView</a:t>
            </a:r>
            <a:r>
              <a:rPr lang="en-US" b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en-US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b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3CAD13-AA0E-4D2A-B12E-163E49D24926}"/>
              </a:ext>
            </a:extLst>
          </p:cNvPr>
          <p:cNvSpPr/>
          <p:nvPr/>
        </p:nvSpPr>
        <p:spPr>
          <a:xfrm>
            <a:off x="4417742" y="1090952"/>
            <a:ext cx="308516" cy="31410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EBC957-A205-5B8E-3ECF-B1F038F798A0}"/>
              </a:ext>
            </a:extLst>
          </p:cNvPr>
          <p:cNvSpPr/>
          <p:nvPr/>
        </p:nvSpPr>
        <p:spPr>
          <a:xfrm rot="5400000">
            <a:off x="8408235" y="2295048"/>
            <a:ext cx="308516" cy="31410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1DEA3C1-0313-33A3-DDF7-AAD4EA4EEFC8}"/>
              </a:ext>
            </a:extLst>
          </p:cNvPr>
          <p:cNvSpPr/>
          <p:nvPr/>
        </p:nvSpPr>
        <p:spPr>
          <a:xfrm rot="10800000">
            <a:off x="4456349" y="3515168"/>
            <a:ext cx="308516" cy="31410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86B9CFC-3703-0A8F-7E24-59102F84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8" r="1988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FBB92-7D1B-1B32-3C7F-148A58C5A12E}"/>
              </a:ext>
            </a:extLst>
          </p:cNvPr>
          <p:cNvSpPr txBox="1"/>
          <p:nvPr/>
        </p:nvSpPr>
        <p:spPr>
          <a:xfrm>
            <a:off x="3750468" y="18950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91944-CFCC-9A31-D2C2-B3E2EA3BF4B8}"/>
              </a:ext>
            </a:extLst>
          </p:cNvPr>
          <p:cNvSpPr txBox="1">
            <a:spLocks/>
          </p:cNvSpPr>
          <p:nvPr/>
        </p:nvSpPr>
        <p:spPr>
          <a:xfrm>
            <a:off x="8472458" y="464936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8824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46;p47">
            <a:extLst>
              <a:ext uri="{FF2B5EF4-FFF2-40B4-BE49-F238E27FC236}">
                <a16:creationId xmlns:a16="http://schemas.microsoft.com/office/drawing/2014/main" id="{F82C3D9E-2070-E7BA-5103-03582AD9B2F9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Chế độ tính thời gian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63D1A-F7A4-47C7-EC51-D889EDF05E1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0BBD0-450B-04B3-46D1-E5C7F1ADD72A}"/>
              </a:ext>
            </a:extLst>
          </p:cNvPr>
          <p:cNvSpPr txBox="1"/>
          <p:nvPr/>
        </p:nvSpPr>
        <p:spPr>
          <a:xfrm>
            <a:off x="4226718" y="18950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41AFE-E0AC-D65C-7D0F-E47BED709521}"/>
              </a:ext>
            </a:extLst>
          </p:cNvPr>
          <p:cNvSpPr txBox="1"/>
          <p:nvPr/>
        </p:nvSpPr>
        <p:spPr>
          <a:xfrm>
            <a:off x="4137421" y="1518046"/>
            <a:ext cx="38100" cy="59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C4391-1A20-DC5C-F88A-5C78D28F6360}"/>
              </a:ext>
            </a:extLst>
          </p:cNvPr>
          <p:cNvSpPr txBox="1"/>
          <p:nvPr/>
        </p:nvSpPr>
        <p:spPr>
          <a:xfrm>
            <a:off x="4117578" y="147835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BC266-4A66-C680-8E51-4E7AB75CCB24}"/>
              </a:ext>
            </a:extLst>
          </p:cNvPr>
          <p:cNvSpPr txBox="1"/>
          <p:nvPr/>
        </p:nvSpPr>
        <p:spPr>
          <a:xfrm>
            <a:off x="4345781" y="15775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7A254B-1E86-2A7A-D23A-2329EE35E49C}"/>
              </a:ext>
            </a:extLst>
          </p:cNvPr>
          <p:cNvSpPr/>
          <p:nvPr/>
        </p:nvSpPr>
        <p:spPr>
          <a:xfrm>
            <a:off x="955890" y="881717"/>
            <a:ext cx="7219851" cy="3932738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=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5</a:t>
            </a:r>
            <a:r>
              <a:rPr lang="en-US" b="1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>
              <a:latin typeface="Cascadia Code"/>
            </a:endParaRPr>
          </a:p>
          <a:p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//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Chạy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trong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luồng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khác</a:t>
            </a:r>
            <a:endParaRPr lang="en-US">
              <a:latin typeface="Cascadia Code"/>
              <a:ea typeface="Cascadia Code"/>
              <a:cs typeface="Cascadia Code"/>
            </a:endParaRPr>
          </a:p>
          <a:p>
            <a:r>
              <a:rPr lang="en-US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Timer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timerPlayerOne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([</a:t>
            </a:r>
            <a:r>
              <a:rPr lang="en-US" b="1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&amp;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]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{</a:t>
            </a:r>
            <a:endParaRPr lang="en-US">
              <a:latin typeface="Cascadia Code"/>
              <a:ea typeface="Cascadia Code"/>
              <a:cs typeface="Cascadia Code"/>
            </a:endParaRP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//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Giảm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thời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gian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đi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1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giây</a:t>
            </a:r>
            <a:endParaRPr lang="en-US">
              <a:solidFill>
                <a:srgbClr val="4C4F69"/>
              </a:solidFill>
              <a:latin typeface="Cascadia Code"/>
              <a:ea typeface="Cascadia Code"/>
              <a:cs typeface="Cascadia Code"/>
            </a:endParaRP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-</a:t>
            </a:r>
            <a:r>
              <a:rPr lang="en-US" b="1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=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1</a:t>
            </a:r>
            <a:r>
              <a:rPr lang="en-US" b="1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>
              <a:latin typeface="Cascadia Code"/>
              <a:ea typeface="Cascadia Code"/>
              <a:cs typeface="Cascadia Code"/>
            </a:endParaRPr>
          </a:p>
          <a:p>
            <a:r>
              <a:rPr lang="en-US" b="1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            </a:t>
            </a:r>
          </a:p>
          <a:p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        //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Cập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nhật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khung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thời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gian</a:t>
            </a:r>
            <a:endParaRPr lang="en-US">
              <a:solidFill>
                <a:srgbClr val="FFFFFF"/>
              </a:solidFill>
              <a:latin typeface="Cascadia Code"/>
              <a:ea typeface="Cascadia Code"/>
              <a:cs typeface="Cascadia Code"/>
            </a:endParaRP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timerContainerOne</a:t>
            </a:r>
            <a:r>
              <a:rPr lang="en-US" err="1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.</a:t>
            </a:r>
            <a:r>
              <a:rPr lang="en-US" i="1" err="1">
                <a:solidFill>
                  <a:srgbClr val="1E66F5"/>
                </a:solidFill>
                <a:latin typeface="Cascadia Code"/>
                <a:ea typeface="Cascadia Code"/>
                <a:cs typeface="Cascadia Code"/>
              </a:rPr>
              <a:t>DrawToContainer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endParaRPr lang="en-US">
              <a:solidFill>
                <a:srgbClr val="FFFFFF"/>
              </a:solidFill>
              <a:latin typeface="Cascadia Code"/>
              <a:ea typeface="Cascadia Code"/>
              <a:cs typeface="Cascadia Code"/>
            </a:endParaRP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    </a:t>
            </a:r>
            <a:r>
              <a:rPr lang="en-US" i="1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Utils</a:t>
            </a:r>
            <a:r>
              <a:rPr lang="en-US" b="1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::</a:t>
            </a:r>
            <a:r>
              <a:rPr lang="en-US" i="1" err="1">
                <a:solidFill>
                  <a:srgbClr val="1E66F5"/>
                </a:solidFill>
                <a:latin typeface="Cascadia Code"/>
                <a:ea typeface="Cascadia Code"/>
                <a:cs typeface="Cascadia Code"/>
              </a:rPr>
              <a:t>SecondToMMSS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r>
              <a:rPr lang="en-US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,</a:t>
            </a:r>
            <a:endParaRPr lang="en-US">
              <a:latin typeface="Cascadia Code"/>
              <a:ea typeface="Cascadia Code"/>
              <a:cs typeface="Cascadia Code"/>
            </a:endParaRP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    </a:t>
            </a:r>
            <a:r>
              <a:rPr lang="en-US" i="1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Theme</a:t>
            </a:r>
            <a:r>
              <a:rPr lang="en-US" b="1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::</a:t>
            </a:r>
            <a:r>
              <a:rPr lang="en-US" i="1" err="1">
                <a:solidFill>
                  <a:srgbClr val="1E66F5"/>
                </a:solidFill>
                <a:latin typeface="Cascadia Code"/>
                <a:ea typeface="Cascadia Code"/>
                <a:cs typeface="Cascadia Code"/>
              </a:rPr>
              <a:t>GetColor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r>
              <a:rPr lang="en-US" i="1" err="1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ThemeColor</a:t>
            </a:r>
            <a:r>
              <a:rPr lang="en-US" b="1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::</a:t>
            </a:r>
            <a:r>
              <a:rPr lang="en-US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PLAYER_ONE_COLOR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endParaRPr lang="en-US">
              <a:latin typeface="Cascadia Code"/>
              <a:ea typeface="Cascadia Code"/>
              <a:cs typeface="Cascadia Code"/>
            </a:endParaRP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b="1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>
              <a:latin typeface="Cascadia Code"/>
              <a:ea typeface="Cascadia Code"/>
              <a:cs typeface="Cascadia Code"/>
            </a:endParaRPr>
          </a:p>
          <a:p>
            <a:endParaRPr lang="en-US" b="1">
              <a:solidFill>
                <a:srgbClr val="179299"/>
              </a:solidFill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</a:t>
            </a:r>
            <a:r>
              <a:rPr lang="en-US" b="1">
                <a:solidFill>
                  <a:srgbClr val="8839EF"/>
                </a:solidFill>
                <a:latin typeface="Cascadia Code"/>
                <a:ea typeface="Cascadia Code"/>
                <a:cs typeface="Cascadia Code"/>
              </a:rPr>
              <a:t>if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(</a:t>
            </a:r>
            <a:r>
              <a:rPr lang="en-US" err="1">
                <a:solidFill>
                  <a:srgbClr val="DD7878"/>
                </a:solidFill>
                <a:latin typeface="Cascadia Code"/>
                <a:ea typeface="Cascadia Code"/>
                <a:cs typeface="Cascadia Code"/>
              </a:rPr>
              <a:t>playerTimeOne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>
                <a:solidFill>
                  <a:srgbClr val="04A5E5"/>
                </a:solidFill>
                <a:latin typeface="Cascadia Code"/>
                <a:ea typeface="Cascadia Code"/>
                <a:cs typeface="Cascadia Code"/>
              </a:rPr>
              <a:t>==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b="1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0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 {</a:t>
            </a:r>
            <a:endParaRPr lang="en-US">
              <a:latin typeface="Cascadia Code"/>
              <a:ea typeface="Cascadia Code"/>
              <a:cs typeface="Cascadia Code"/>
            </a:endParaRP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    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/*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Xử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lý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hết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thời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 </a:t>
            </a:r>
            <a:r>
              <a:rPr lang="en-US" i="1" err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gian</a:t>
            </a:r>
            <a:r>
              <a:rPr lang="en-US" i="1">
                <a:solidFill>
                  <a:srgbClr val="9CA0B0"/>
                </a:solidFill>
                <a:latin typeface="Cascadia Code"/>
                <a:ea typeface="Cascadia Code"/>
                <a:cs typeface="Cascadia Code"/>
              </a:rPr>
              <a:t>...*/</a:t>
            </a: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    }  </a:t>
            </a:r>
            <a:endParaRPr lang="en-US">
              <a:latin typeface="Cascadia Code"/>
              <a:ea typeface="Cascadia Code"/>
              <a:cs typeface="Cascadia Code"/>
            </a:endParaRPr>
          </a:p>
          <a:p>
            <a:r>
              <a:rPr lang="en-US">
                <a:solidFill>
                  <a:srgbClr val="4C4F69"/>
                </a:solidFill>
                <a:latin typeface="Cascadia Code"/>
                <a:ea typeface="Cascadia Code"/>
                <a:cs typeface="Cascadia Code"/>
              </a:rPr>
              <a:t>    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}, </a:t>
            </a:r>
            <a:r>
              <a:rPr lang="en-US" b="1">
                <a:solidFill>
                  <a:srgbClr val="FE640B"/>
                </a:solidFill>
                <a:latin typeface="Cascadia Code"/>
                <a:ea typeface="Cascadia Code"/>
                <a:cs typeface="Cascadia Code"/>
              </a:rPr>
              <a:t>1000</a:t>
            </a:r>
            <a:r>
              <a:rPr lang="en-US">
                <a:solidFill>
                  <a:srgbClr val="8C8FA1"/>
                </a:solidFill>
                <a:latin typeface="Cascadia Code"/>
                <a:ea typeface="Cascadia Code"/>
                <a:cs typeface="Cascadia Code"/>
              </a:rPr>
              <a:t>)</a:t>
            </a:r>
            <a:r>
              <a:rPr lang="en-US" b="1">
                <a:solidFill>
                  <a:srgbClr val="179299"/>
                </a:solidFill>
                <a:latin typeface="Cascadia Code"/>
                <a:ea typeface="Cascadia Code"/>
                <a:cs typeface="Cascadia Code"/>
              </a:rPr>
              <a:t>;</a:t>
            </a:r>
            <a:endParaRPr lang="en-US">
              <a:latin typeface="Cascadia Code"/>
              <a:ea typeface="Cascadia Code"/>
              <a:cs typeface="Cascadia Code"/>
            </a:endParaRPr>
          </a:p>
        </p:txBody>
      </p:sp>
    </p:spTree>
    <p:extLst>
      <p:ext uri="{BB962C8B-B14F-4D97-AF65-F5344CB8AC3E}">
        <p14:creationId xmlns:p14="http://schemas.microsoft.com/office/powerpoint/2010/main" val="133604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11675E-15C5-8CEE-66EE-CF9A406B15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1A42E-D859-131F-990E-B0ADBDCD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0" b="1850"/>
          <a:stretch/>
        </p:blipFill>
        <p:spPr>
          <a:xfrm>
            <a:off x="991553" y="1402594"/>
            <a:ext cx="3231044" cy="310283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AB8A6-74AA-7481-7820-A1502D62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01" b="4801"/>
          <a:stretch/>
        </p:blipFill>
        <p:spPr>
          <a:xfrm>
            <a:off x="4921403" y="1402594"/>
            <a:ext cx="3231044" cy="310283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6" name="Google Shape;546;p47">
            <a:extLst>
              <a:ext uri="{FF2B5EF4-FFF2-40B4-BE49-F238E27FC236}">
                <a16:creationId xmlns:a16="http://schemas.microsoft.com/office/drawing/2014/main" id="{B792D92E-06A1-31B3-1308-D1C153A1932C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-US" sz="4000" err="1">
                <a:latin typeface="El Messiri" panose="020B0604020202020204" charset="-78"/>
              </a:rPr>
              <a:t>Xử</a:t>
            </a:r>
            <a:r>
              <a:rPr lang="en-US" sz="4000">
                <a:latin typeface="El Messiri" panose="020B0604020202020204" charset="-78"/>
              </a:rPr>
              <a:t> </a:t>
            </a:r>
            <a:r>
              <a:rPr lang="en-US" sz="4000" err="1">
                <a:latin typeface="El Messiri" panose="020B0604020202020204" charset="-78"/>
              </a:rPr>
              <a:t>lý</a:t>
            </a:r>
            <a:r>
              <a:rPr lang="en-US" sz="4000">
                <a:latin typeface="El Messiri" panose="020B0604020202020204" charset="-78"/>
              </a:rPr>
              <a:t> </a:t>
            </a:r>
            <a:r>
              <a:rPr lang="en-US" sz="4000" err="1">
                <a:latin typeface="El Messiri" panose="020B0604020202020204" charset="-78"/>
              </a:rPr>
              <a:t>thắng</a:t>
            </a:r>
            <a:r>
              <a:rPr lang="en-US" sz="4000">
                <a:latin typeface="El Messiri" panose="020B0604020202020204" charset="-78"/>
              </a:rPr>
              <a:t>, </a:t>
            </a:r>
            <a:r>
              <a:rPr lang="en-US" sz="4000" err="1">
                <a:latin typeface="El Messiri" panose="020B0604020202020204" charset="-78"/>
              </a:rPr>
              <a:t>hòa</a:t>
            </a:r>
            <a:endParaRPr lang="en" sz="400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4118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11675E-15C5-8CEE-66EE-CF9A406B15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6" name="Google Shape;546;p47">
            <a:extLst>
              <a:ext uri="{FF2B5EF4-FFF2-40B4-BE49-F238E27FC236}">
                <a16:creationId xmlns:a16="http://schemas.microsoft.com/office/drawing/2014/main" id="{B792D92E-06A1-31B3-1308-D1C153A1932C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-US" sz="4000" err="1">
                <a:latin typeface="El Messiri" panose="020B0604020202020204" charset="-78"/>
              </a:rPr>
              <a:t>Xử</a:t>
            </a:r>
            <a:r>
              <a:rPr lang="en-US" sz="4000">
                <a:latin typeface="El Messiri" panose="020B0604020202020204" charset="-78"/>
              </a:rPr>
              <a:t> </a:t>
            </a:r>
            <a:r>
              <a:rPr lang="en-US" sz="4000" err="1">
                <a:latin typeface="El Messiri" panose="020B0604020202020204" charset="-78"/>
              </a:rPr>
              <a:t>lý</a:t>
            </a:r>
            <a:r>
              <a:rPr lang="en-US" sz="4000">
                <a:latin typeface="El Messiri" panose="020B0604020202020204" charset="-78"/>
              </a:rPr>
              <a:t> </a:t>
            </a:r>
            <a:r>
              <a:rPr lang="en-US" sz="4000" err="1">
                <a:latin typeface="El Messiri" panose="020B0604020202020204" charset="-78"/>
              </a:rPr>
              <a:t>thắng</a:t>
            </a:r>
            <a:r>
              <a:rPr lang="en-US" sz="4000">
                <a:latin typeface="El Messiri" panose="020B0604020202020204" charset="-78"/>
              </a:rPr>
              <a:t>, </a:t>
            </a:r>
            <a:r>
              <a:rPr lang="en-US" sz="4000" err="1">
                <a:latin typeface="El Messiri" panose="020B0604020202020204" charset="-78"/>
              </a:rPr>
              <a:t>hòa</a:t>
            </a:r>
            <a:endParaRPr lang="en" sz="4000">
              <a:latin typeface="El Messiri" panose="020B060402020202020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9EFAD-C2FE-C1F4-7FF9-C7C945C99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6" r="-596"/>
          <a:stretch/>
        </p:blipFill>
        <p:spPr>
          <a:xfrm>
            <a:off x="1450339" y="974990"/>
            <a:ext cx="6243322" cy="1968159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73DDA-BDD2-ECCF-519C-9A2397661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" r="209"/>
          <a:stretch/>
        </p:blipFill>
        <p:spPr>
          <a:xfrm>
            <a:off x="1450339" y="3082423"/>
            <a:ext cx="6243322" cy="18816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53531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Hiệu ứng kết thúc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4794D238-BB30-87BE-E215-2D39F99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" r="774"/>
          <a:stretch/>
        </p:blipFill>
        <p:spPr>
          <a:xfrm>
            <a:off x="960120" y="999036"/>
            <a:ext cx="7223760" cy="384712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946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Hiệu ứng kết thúc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4794D238-BB30-87BE-E215-2D39F99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" r="774"/>
          <a:stretch/>
        </p:blipFill>
        <p:spPr>
          <a:xfrm>
            <a:off x="4677195" y="2694367"/>
            <a:ext cx="4325558" cy="2303643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80A05AF1-EA69-DD01-FE33-F7AABF72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" b="87"/>
          <a:stretch/>
        </p:blipFill>
        <p:spPr>
          <a:xfrm>
            <a:off x="141247" y="826307"/>
            <a:ext cx="4325558" cy="2303643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2C7D5FDF-D4CB-630F-DD83-9A7030B6E5D4}"/>
              </a:ext>
            </a:extLst>
          </p:cNvPr>
          <p:cNvSpPr/>
          <p:nvPr/>
        </p:nvSpPr>
        <p:spPr>
          <a:xfrm rot="5400000">
            <a:off x="1886501" y="3428460"/>
            <a:ext cx="1118105" cy="1041340"/>
          </a:xfrm>
          <a:prstGeom prst="bent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7942DA-6F48-3076-87F7-416C3795F6BD}"/>
              </a:ext>
            </a:extLst>
          </p:cNvPr>
          <p:cNvSpPr/>
          <p:nvPr/>
        </p:nvSpPr>
        <p:spPr>
          <a:xfrm>
            <a:off x="1505706" y="4620185"/>
            <a:ext cx="1879693" cy="296249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br>
              <a:rPr lang="en-US" sz="1300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300" dirty="0" err="1">
                <a:solidFill>
                  <a:srgbClr val="FE640B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GameState</a:t>
            </a:r>
            <a:r>
              <a:rPr lang="en-US" sz="1300" dirty="0">
                <a:solidFill>
                  <a:srgbClr val="4C4F69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 </a:t>
            </a:r>
            <a:r>
              <a:rPr lang="en-US" sz="1300" dirty="0">
                <a:solidFill>
                  <a:srgbClr val="8C8FA1"/>
                </a:solidFill>
                <a:latin typeface="Cascadia Code" panose="020B0609020000020004" pitchFamily="49" charset="0"/>
                <a:ea typeface="Cascadia Code"/>
                <a:cs typeface="Cascadia Code" panose="020B0609020000020004" pitchFamily="49" charset="0"/>
              </a:rPr>
              <a:t>{/*…*/}</a:t>
            </a:r>
            <a:endParaRPr lang="en-US" sz="13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3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0295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Hiệu ứng kết thúc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0A92CFA9-CB32-3D53-C631-687B98523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" r="702"/>
          <a:stretch/>
        </p:blipFill>
        <p:spPr>
          <a:xfrm>
            <a:off x="4866513" y="919728"/>
            <a:ext cx="3700479" cy="197074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4794D238-BB30-87BE-E215-2D39F99A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" r="774"/>
          <a:stretch/>
        </p:blipFill>
        <p:spPr>
          <a:xfrm>
            <a:off x="466360" y="919728"/>
            <a:ext cx="3700479" cy="197074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DC60AA5F-0A32-4DB1-E22F-A9E5BA3AAE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61" b="2661"/>
          <a:stretch/>
        </p:blipFill>
        <p:spPr>
          <a:xfrm>
            <a:off x="2721759" y="3012440"/>
            <a:ext cx="3700479" cy="197074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264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5922909" y="2421186"/>
            <a:ext cx="2642648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err="1">
                <a:latin typeface="El Messiri" panose="020B0604020202020204" charset="-78"/>
              </a:rPr>
              <a:t>Đánh</a:t>
            </a:r>
            <a:r>
              <a:rPr lang="en-US">
                <a:latin typeface="El Messiri" panose="020B0604020202020204" charset="-78"/>
              </a:rPr>
              <a:t> </a:t>
            </a:r>
            <a:r>
              <a:rPr lang="en-US" err="1">
                <a:latin typeface="El Messiri" panose="020B0604020202020204" charset="-78"/>
              </a:rPr>
              <a:t>với</a:t>
            </a:r>
            <a:r>
              <a:rPr lang="en-US">
                <a:latin typeface="El Messiri" panose="020B0604020202020204" charset="-78"/>
              </a:rPr>
              <a:t> </a:t>
            </a:r>
            <a:r>
              <a:rPr lang="en-US" err="1">
                <a:latin typeface="El Messiri" panose="020B0604020202020204" charset="-78"/>
              </a:rPr>
              <a:t>máy</a:t>
            </a:r>
            <a:endParaRPr lang="vi-VN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l Messiri" panose="020B0604020202020204" charset="-78"/>
              </a:rPr>
              <a:t>08</a:t>
            </a:r>
            <a:endParaRPr lang="vi-VN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B3031-D4EE-2970-3CE9-CEB895AC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" b="99"/>
          <a:stretch/>
        </p:blipFill>
        <p:spPr>
          <a:xfrm>
            <a:off x="637309" y="768373"/>
            <a:ext cx="4142340" cy="3977971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2416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"/>
          <p:cNvSpPr txBox="1">
            <a:spLocks noGrp="1"/>
          </p:cNvSpPr>
          <p:nvPr>
            <p:ph type="title"/>
          </p:nvPr>
        </p:nvSpPr>
        <p:spPr>
          <a:xfrm>
            <a:off x="341340" y="145490"/>
            <a:ext cx="784677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4000">
                <a:latin typeface="El Messiri" panose="020B0604020202020204" charset="-78"/>
              </a:rPr>
              <a:t>Trò chơi Caro</a:t>
            </a:r>
            <a:r>
              <a:rPr lang="vi-VN" sz="4000">
                <a:latin typeface="El Messiri" panose="020B0604020202020204" charset="-78"/>
              </a:rPr>
              <a:t> </a:t>
            </a:r>
            <a:r>
              <a:rPr lang="en" sz="4000">
                <a:latin typeface="El Messiri" panose="020B0604020202020204" charset="-78"/>
              </a:rPr>
              <a:t>(Gomoku)</a:t>
            </a:r>
          </a:p>
        </p:txBody>
      </p:sp>
      <p:sp>
        <p:nvSpPr>
          <p:cNvPr id="593" name="Google Shape;593;p47"/>
          <p:cNvSpPr txBox="1">
            <a:spLocks noGrp="1"/>
          </p:cNvSpPr>
          <p:nvPr>
            <p:ph type="subTitle" idx="1"/>
          </p:nvPr>
        </p:nvSpPr>
        <p:spPr>
          <a:xfrm>
            <a:off x="4646323" y="1077125"/>
            <a:ext cx="4054763" cy="3402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>
                <a:latin typeface="Bierstadt"/>
              </a:rPr>
              <a:t>Cờ Caro là một trò chơi đối kháng có tính chiến thuật cao được chơi trên bàn cờ vuông với kích thước tiêu chuẩn là</a:t>
            </a:r>
            <a:r>
              <a:rPr lang="vi-VN">
                <a:latin typeface="Bierstadt"/>
              </a:rPr>
              <a:t> </a:t>
            </a:r>
            <a:r>
              <a:rPr lang="en">
                <a:latin typeface="Bierstadt"/>
              </a:rPr>
              <a:t>15x15 ô (Trong trò chơi kích thước bàn cờ là 13x13 ô do một vài giới hạn kĩ thuật).</a:t>
            </a:r>
            <a:endParaRPr lang="en">
              <a:latin typeface="Bierstadt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E3624-0980-11A2-BB34-44BBE7841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" b="350"/>
          <a:stretch/>
        </p:blipFill>
        <p:spPr>
          <a:xfrm>
            <a:off x="341340" y="974990"/>
            <a:ext cx="4000727" cy="384197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798BD6-1523-1BE9-F88C-5E28CEACA6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8EC4BF-8EEB-C2AF-3941-D2BD6A9D52C9}"/>
              </a:ext>
            </a:extLst>
          </p:cNvPr>
          <p:cNvSpPr/>
          <p:nvPr/>
        </p:nvSpPr>
        <p:spPr>
          <a:xfrm>
            <a:off x="160020" y="142015"/>
            <a:ext cx="8823960" cy="4855464"/>
          </a:xfrm>
          <a:prstGeom prst="roundRect">
            <a:avLst>
              <a:gd name="adj" fmla="val 2543"/>
            </a:avLst>
          </a:prstGeom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DFD9D-C313-97DE-2B18-20A5B6584209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A2C232-FC1B-1FAE-9A03-D63EDE2F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353" y="1037300"/>
            <a:ext cx="566407" cy="3068899"/>
          </a:xfrm>
          <a:prstGeom prst="rect">
            <a:avLst/>
          </a:prstGeom>
        </p:spPr>
      </p:pic>
      <p:pic>
        <p:nvPicPr>
          <p:cNvPr id="13" name="Picture 12" descr="A picture containing line, screenshot, rectangle, design&#10;&#10;Description automatically generated">
            <a:extLst>
              <a:ext uri="{FF2B5EF4-FFF2-40B4-BE49-F238E27FC236}">
                <a16:creationId xmlns:a16="http://schemas.microsoft.com/office/drawing/2014/main" id="{66A9D9E1-FFB5-18F2-AF9C-66E4538D4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130" y="1352142"/>
            <a:ext cx="566406" cy="2450995"/>
          </a:xfrm>
          <a:prstGeom prst="rect">
            <a:avLst/>
          </a:prstGeom>
        </p:spPr>
      </p:pic>
      <p:pic>
        <p:nvPicPr>
          <p:cNvPr id="15" name="Picture 14" descr="A red x in a white square&#10;&#10;Description automatically generated with low confidence">
            <a:extLst>
              <a:ext uri="{FF2B5EF4-FFF2-40B4-BE49-F238E27FC236}">
                <a16:creationId xmlns:a16="http://schemas.microsoft.com/office/drawing/2014/main" id="{65407CF3-7995-DE50-CCE3-3F1C39CDF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09" y="1675148"/>
            <a:ext cx="566405" cy="1788646"/>
          </a:xfrm>
          <a:prstGeom prst="rect">
            <a:avLst/>
          </a:prstGeom>
        </p:spPr>
      </p:pic>
      <p:pic>
        <p:nvPicPr>
          <p:cNvPr id="17" name="Picture 16" descr="A picture containing rectangle, line, symbol, screenshot&#10;&#10;Description automatically generated">
            <a:extLst>
              <a:ext uri="{FF2B5EF4-FFF2-40B4-BE49-F238E27FC236}">
                <a16:creationId xmlns:a16="http://schemas.microsoft.com/office/drawing/2014/main" id="{4439DE83-7D20-18AF-CE40-DAA0FEE3B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977" y="1961115"/>
            <a:ext cx="577423" cy="1216712"/>
          </a:xfrm>
          <a:prstGeom prst="rect">
            <a:avLst/>
          </a:prstGeom>
        </p:spPr>
      </p:pic>
      <p:pic>
        <p:nvPicPr>
          <p:cNvPr id="19" name="Picture 18" descr="A red x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B512BB9-6B8E-3C51-B9BD-935788F4C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88" y="2254513"/>
            <a:ext cx="577423" cy="62991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492BC84-08AC-E4AB-29EA-3EE30DA885C8}"/>
              </a:ext>
            </a:extLst>
          </p:cNvPr>
          <p:cNvSpPr/>
          <p:nvPr/>
        </p:nvSpPr>
        <p:spPr>
          <a:xfrm>
            <a:off x="6488057" y="2298126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F7E0314-4D7E-A127-FEF1-4B5577C77EE2}"/>
              </a:ext>
            </a:extLst>
          </p:cNvPr>
          <p:cNvSpPr/>
          <p:nvPr/>
        </p:nvSpPr>
        <p:spPr>
          <a:xfrm>
            <a:off x="4886286" y="2300402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47117CE-653C-9F78-6B25-137AA44B7E39}"/>
              </a:ext>
            </a:extLst>
          </p:cNvPr>
          <p:cNvSpPr/>
          <p:nvPr/>
        </p:nvSpPr>
        <p:spPr>
          <a:xfrm>
            <a:off x="3281235" y="2298400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9AFEF9D-9522-660D-AFFD-A185F2BCD9C4}"/>
              </a:ext>
            </a:extLst>
          </p:cNvPr>
          <p:cNvSpPr/>
          <p:nvPr/>
        </p:nvSpPr>
        <p:spPr>
          <a:xfrm>
            <a:off x="1651633" y="2298400"/>
            <a:ext cx="505522" cy="5426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5A4C0421-BF27-9C75-22CE-F67D3223DE9A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340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46;p47">
            <a:extLst>
              <a:ext uri="{FF2B5EF4-FFF2-40B4-BE49-F238E27FC236}">
                <a16:creationId xmlns:a16="http://schemas.microsoft.com/office/drawing/2014/main" id="{0D17046A-CEE0-0311-B84A-EAFD62969081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179A8-DF70-AFDC-57C1-E772913F2A6D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Bierstadt" panose="020B0004020202020204" pitchFamily="34" charset="0"/>
              </a:rPr>
              <a:t>51</a:t>
            </a:fld>
            <a:endParaRPr lang="en">
              <a:latin typeface="Bierstadt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726AB-6BE3-7783-4C3D-12D20410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6" b="6786"/>
          <a:stretch/>
        </p:blipFill>
        <p:spPr>
          <a:xfrm>
            <a:off x="671540" y="1227494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42E92-6E46-A066-FE39-A9D62FA3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70" b="3970"/>
          <a:stretch/>
        </p:blipFill>
        <p:spPr>
          <a:xfrm>
            <a:off x="5672864" y="1227495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2" name="L-Shape 1">
            <a:extLst>
              <a:ext uri="{FF2B5EF4-FFF2-40B4-BE49-F238E27FC236}">
                <a16:creationId xmlns:a16="http://schemas.microsoft.com/office/drawing/2014/main" id="{7D8DDA48-704B-E1F7-6259-2AF4FB7AA40D}"/>
              </a:ext>
            </a:extLst>
          </p:cNvPr>
          <p:cNvSpPr/>
          <p:nvPr/>
        </p:nvSpPr>
        <p:spPr>
          <a:xfrm rot="2700000">
            <a:off x="4114799" y="2114548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EC7DF-0B3B-F003-C61F-E3CF660DE5CC}"/>
              </a:ext>
            </a:extLst>
          </p:cNvPr>
          <p:cNvSpPr txBox="1"/>
          <p:nvPr/>
        </p:nvSpPr>
        <p:spPr>
          <a:xfrm>
            <a:off x="6460808" y="4095364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 pts</a:t>
            </a:r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3300-C799-6277-C630-E86857826D7B}"/>
              </a:ext>
            </a:extLst>
          </p:cNvPr>
          <p:cNvSpPr txBox="1"/>
          <p:nvPr/>
        </p:nvSpPr>
        <p:spPr>
          <a:xfrm>
            <a:off x="1389851" y="4095364"/>
            <a:ext cx="13629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 pts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9266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A3E7A-DA34-93BA-2A9C-59D2B8F54BEF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52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F7D82D22-2961-0B79-E973-58689315EB2F}"/>
              </a:ext>
            </a:extLst>
          </p:cNvPr>
          <p:cNvSpPr/>
          <p:nvPr/>
        </p:nvSpPr>
        <p:spPr>
          <a:xfrm rot="2700000">
            <a:off x="4114799" y="2114550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9CB48-EB0E-6247-852C-2E9DBB83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93" b="5493"/>
          <a:stretch/>
        </p:blipFill>
        <p:spPr>
          <a:xfrm>
            <a:off x="671540" y="1227497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2C7A5-E557-FF93-FDCB-4B787FFB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52" b="3852"/>
          <a:stretch/>
        </p:blipFill>
        <p:spPr>
          <a:xfrm>
            <a:off x="5672864" y="1227497"/>
            <a:ext cx="2799594" cy="268850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1" name="Google Shape;546;p47">
            <a:extLst>
              <a:ext uri="{FF2B5EF4-FFF2-40B4-BE49-F238E27FC236}">
                <a16:creationId xmlns:a16="http://schemas.microsoft.com/office/drawing/2014/main" id="{04DCF731-52E1-888A-ED8E-D12D5CEF0E71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6F1EB-F04A-3E1C-F0F8-D0C3A7D859DC}"/>
              </a:ext>
            </a:extLst>
          </p:cNvPr>
          <p:cNvSpPr txBox="1"/>
          <p:nvPr/>
        </p:nvSpPr>
        <p:spPr>
          <a:xfrm>
            <a:off x="6460808" y="4095364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 pts</a:t>
            </a:r>
            <a:endParaRPr lang="en-US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7D2F2-0F81-702D-84FA-8EA9BB2D3BB1}"/>
              </a:ext>
            </a:extLst>
          </p:cNvPr>
          <p:cNvSpPr txBox="1"/>
          <p:nvPr/>
        </p:nvSpPr>
        <p:spPr>
          <a:xfrm>
            <a:off x="1412153" y="4095364"/>
            <a:ext cx="13183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 pts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0301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3481-5724-6F5F-9455-2C536BEC193B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58883-B337-9D05-0EA0-25F81E8A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" b="418"/>
          <a:stretch/>
        </p:blipFill>
        <p:spPr>
          <a:xfrm>
            <a:off x="7596017" y="1461926"/>
            <a:ext cx="592093" cy="2988527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118A-930C-E4B0-42E4-A21E7C65A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" b="893"/>
          <a:stretch/>
        </p:blipFill>
        <p:spPr>
          <a:xfrm rot="10800000">
            <a:off x="4652096" y="1142258"/>
            <a:ext cx="592093" cy="3627862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4E25-8E6C-1371-B297-D346C6354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" b="459"/>
          <a:stretch/>
        </p:blipFill>
        <p:spPr>
          <a:xfrm>
            <a:off x="1708176" y="974990"/>
            <a:ext cx="592093" cy="396240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F181561C-CA50-3D1A-5EB6-EA33104EE49D}"/>
              </a:ext>
            </a:extLst>
          </p:cNvPr>
          <p:cNvSpPr/>
          <p:nvPr/>
        </p:nvSpPr>
        <p:spPr>
          <a:xfrm rot="2700000">
            <a:off x="5962901" y="2498989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71B46D54-056A-0419-8EB3-E7B68F1D57A7}"/>
              </a:ext>
            </a:extLst>
          </p:cNvPr>
          <p:cNvSpPr/>
          <p:nvPr/>
        </p:nvSpPr>
        <p:spPr>
          <a:xfrm rot="2700000">
            <a:off x="3018982" y="2573333"/>
            <a:ext cx="914400" cy="914400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Google Shape;546;p47">
            <a:extLst>
              <a:ext uri="{FF2B5EF4-FFF2-40B4-BE49-F238E27FC236}">
                <a16:creationId xmlns:a16="http://schemas.microsoft.com/office/drawing/2014/main" id="{12BF973C-747F-30B8-0A60-04DBDA50FEBD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4EB951-F5CB-3DEF-D56F-DFCD1769F3C1}"/>
              </a:ext>
            </a:extLst>
          </p:cNvPr>
          <p:cNvSpPr txBox="1"/>
          <p:nvPr/>
        </p:nvSpPr>
        <p:spPr>
          <a:xfrm>
            <a:off x="6056366" y="1461926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 pts</a:t>
            </a:r>
            <a:endParaRPr lang="en-US" sz="3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F2AD8-3490-881F-32DE-E480921EAB6C}"/>
              </a:ext>
            </a:extLst>
          </p:cNvPr>
          <p:cNvSpPr txBox="1"/>
          <p:nvPr/>
        </p:nvSpPr>
        <p:spPr>
          <a:xfrm>
            <a:off x="3002097" y="1461926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 pts</a:t>
            </a:r>
            <a:endParaRPr lang="en-US"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DF411-F781-120E-00D9-A8D2233D590A}"/>
              </a:ext>
            </a:extLst>
          </p:cNvPr>
          <p:cNvSpPr txBox="1"/>
          <p:nvPr/>
        </p:nvSpPr>
        <p:spPr>
          <a:xfrm>
            <a:off x="276194" y="1461926"/>
            <a:ext cx="1620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 pts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98281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3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972AA3F-D82C-60ED-8D4F-3F8B45845089}"/>
              </a:ext>
            </a:extLst>
          </p:cNvPr>
          <p:cNvSpPr/>
          <p:nvPr/>
        </p:nvSpPr>
        <p:spPr>
          <a:xfrm>
            <a:off x="3003395" y="2649328"/>
            <a:ext cx="3204118" cy="2494172"/>
          </a:xfrm>
          <a:prstGeom prst="roundRect">
            <a:avLst>
              <a:gd name="adj" fmla="val 33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120DCB-96FB-C6A6-EAD8-76CADC4EA523}"/>
              </a:ext>
            </a:extLst>
          </p:cNvPr>
          <p:cNvSpPr/>
          <p:nvPr/>
        </p:nvSpPr>
        <p:spPr>
          <a:xfrm>
            <a:off x="296891" y="808229"/>
            <a:ext cx="4275109" cy="1739126"/>
          </a:xfrm>
          <a:prstGeom prst="roundRect">
            <a:avLst>
              <a:gd name="adj" fmla="val 41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3935D3-FE53-FFBE-8F75-C8F5235F36A4}"/>
              </a:ext>
            </a:extLst>
          </p:cNvPr>
          <p:cNvSpPr/>
          <p:nvPr/>
        </p:nvSpPr>
        <p:spPr>
          <a:xfrm>
            <a:off x="4802855" y="808229"/>
            <a:ext cx="3999805" cy="1739126"/>
          </a:xfrm>
          <a:prstGeom prst="roundRect">
            <a:avLst>
              <a:gd name="adj" fmla="val 43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3481-5724-6F5F-9455-2C536BEC193B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58883-B337-9D05-0EA0-25F81E8A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" b="418"/>
          <a:stretch/>
        </p:blipFill>
        <p:spPr>
          <a:xfrm flipH="1">
            <a:off x="5652405" y="3106210"/>
            <a:ext cx="351058" cy="177192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118A-930C-E4B0-42E4-A21E7C65A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" b="893"/>
          <a:stretch/>
        </p:blipFill>
        <p:spPr>
          <a:xfrm rot="10800000" flipH="1">
            <a:off x="4456043" y="2916676"/>
            <a:ext cx="351058" cy="2150996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4E25-8E6C-1371-B297-D346C6354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" b="459"/>
          <a:stretch/>
        </p:blipFill>
        <p:spPr>
          <a:xfrm flipH="1">
            <a:off x="3257740" y="2801484"/>
            <a:ext cx="334939" cy="2241478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2" name="Google Shape;546;p47">
            <a:extLst>
              <a:ext uri="{FF2B5EF4-FFF2-40B4-BE49-F238E27FC236}">
                <a16:creationId xmlns:a16="http://schemas.microsoft.com/office/drawing/2014/main" id="{12BF973C-747F-30B8-0A60-04DBDA50FEBD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 nước đi</a:t>
            </a:r>
            <a:endParaRPr lang="en" sz="4000">
              <a:latin typeface="El Messiri" panose="020B060402020202020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60490D-EA2F-A6D3-CAF0-F14086234D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86" b="6786"/>
          <a:stretch/>
        </p:blipFill>
        <p:spPr>
          <a:xfrm>
            <a:off x="481777" y="968571"/>
            <a:ext cx="1499657" cy="144015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1DC6F0-665F-2B21-FE5F-BF69437AE6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970" b="3970"/>
          <a:stretch/>
        </p:blipFill>
        <p:spPr>
          <a:xfrm>
            <a:off x="2887459" y="950595"/>
            <a:ext cx="1499657" cy="144015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DD97FD35-40B1-7496-C08C-9C27A648A138}"/>
              </a:ext>
            </a:extLst>
          </p:cNvPr>
          <p:cNvSpPr/>
          <p:nvPr/>
        </p:nvSpPr>
        <p:spPr>
          <a:xfrm rot="2700000">
            <a:off x="2199871" y="1509085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82F55-CA1C-3E43-7240-BC5960CD9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493" b="5493"/>
          <a:stretch/>
        </p:blipFill>
        <p:spPr>
          <a:xfrm>
            <a:off x="4993553" y="968571"/>
            <a:ext cx="1499658" cy="1440151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3DBE29-E125-BFE3-657F-C08BF59EB87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852" b="3852"/>
          <a:stretch/>
        </p:blipFill>
        <p:spPr>
          <a:xfrm>
            <a:off x="7130722" y="968573"/>
            <a:ext cx="1499655" cy="1440149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15" name="L-Shape 14">
            <a:extLst>
              <a:ext uri="{FF2B5EF4-FFF2-40B4-BE49-F238E27FC236}">
                <a16:creationId xmlns:a16="http://schemas.microsoft.com/office/drawing/2014/main" id="{8FF71834-B1F6-E1CC-8291-1A2187465D89}"/>
              </a:ext>
            </a:extLst>
          </p:cNvPr>
          <p:cNvSpPr/>
          <p:nvPr/>
        </p:nvSpPr>
        <p:spPr>
          <a:xfrm rot="2700000">
            <a:off x="6653030" y="1448757"/>
            <a:ext cx="469151" cy="479778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B6E1348B-42B0-2822-38C9-C986C07B91A8}"/>
              </a:ext>
            </a:extLst>
          </p:cNvPr>
          <p:cNvSpPr/>
          <p:nvPr/>
        </p:nvSpPr>
        <p:spPr>
          <a:xfrm rot="2700000">
            <a:off x="5071519" y="3641788"/>
            <a:ext cx="469151" cy="474276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52246DBA-C996-0CAF-D4D9-AD3D1C9F443D}"/>
              </a:ext>
            </a:extLst>
          </p:cNvPr>
          <p:cNvSpPr/>
          <p:nvPr/>
        </p:nvSpPr>
        <p:spPr>
          <a:xfrm rot="2700000">
            <a:off x="3866951" y="3641789"/>
            <a:ext cx="469151" cy="474276"/>
          </a:xfrm>
          <a:prstGeom prst="corner">
            <a:avLst>
              <a:gd name="adj1" fmla="val 38043"/>
              <a:gd name="adj2" fmla="val 3913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4100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B907BC-2497-4BCE-81C7-B588E1ABFE63}"/>
              </a:ext>
            </a:extLst>
          </p:cNvPr>
          <p:cNvSpPr/>
          <p:nvPr/>
        </p:nvSpPr>
        <p:spPr>
          <a:xfrm>
            <a:off x="6915313" y="1956741"/>
            <a:ext cx="1207446" cy="123406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07019B-DF6F-064B-91C5-611B0DAD4132}"/>
              </a:ext>
            </a:extLst>
          </p:cNvPr>
          <p:cNvSpPr/>
          <p:nvPr/>
        </p:nvSpPr>
        <p:spPr>
          <a:xfrm>
            <a:off x="1126876" y="1947747"/>
            <a:ext cx="1207446" cy="12340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0DA38-15B9-233A-F897-C37DE0B041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869CC8BC-7E8F-6D5E-E3B5-0EFCC3ADE819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vi-VN" sz="4000">
                <a:latin typeface="El Messiri" panose="020B0604020202020204" charset="-78"/>
              </a:rPr>
              <a:t>Đánh giá</a:t>
            </a:r>
            <a:r>
              <a:rPr lang="en-US" sz="4000">
                <a:latin typeface="El Messiri" panose="020B0604020202020204" charset="-78"/>
              </a:rPr>
              <a:t> </a:t>
            </a:r>
            <a:r>
              <a:rPr lang="en-US" sz="4000" err="1">
                <a:latin typeface="El Messiri" panose="020B0604020202020204" charset="-78"/>
              </a:rPr>
              <a:t>bàn</a:t>
            </a:r>
            <a:r>
              <a:rPr lang="en-US" sz="4000">
                <a:latin typeface="El Messiri" panose="020B0604020202020204" charset="-78"/>
              </a:rPr>
              <a:t> </a:t>
            </a:r>
            <a:r>
              <a:rPr lang="en-US" sz="4000" err="1">
                <a:latin typeface="El Messiri" panose="020B0604020202020204" charset="-78"/>
              </a:rPr>
              <a:t>cờ</a:t>
            </a:r>
            <a:endParaRPr lang="en" sz="4000">
              <a:latin typeface="El Messiri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CC985-8643-A5C2-095A-381DEBF7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" r="451"/>
          <a:stretch/>
        </p:blipFill>
        <p:spPr>
          <a:xfrm>
            <a:off x="3105147" y="1163102"/>
            <a:ext cx="2933706" cy="281729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F16DC8-6328-8508-3453-B7528DC64F6E}"/>
              </a:ext>
            </a:extLst>
          </p:cNvPr>
          <p:cNvSpPr txBox="1"/>
          <p:nvPr/>
        </p:nvSpPr>
        <p:spPr>
          <a:xfrm>
            <a:off x="1248936" y="2140863"/>
            <a:ext cx="1085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879AD-5D90-F426-F394-0B4BF9BCEB7C}"/>
              </a:ext>
            </a:extLst>
          </p:cNvPr>
          <p:cNvSpPr txBox="1"/>
          <p:nvPr/>
        </p:nvSpPr>
        <p:spPr>
          <a:xfrm>
            <a:off x="7102724" y="2140862"/>
            <a:ext cx="1085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rgbClr val="0070C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C9610-26AA-34DD-C45B-B618C02E6978}"/>
              </a:ext>
            </a:extLst>
          </p:cNvPr>
          <p:cNvSpPr txBox="1"/>
          <p:nvPr/>
        </p:nvSpPr>
        <p:spPr>
          <a:xfrm>
            <a:off x="2126165" y="3984388"/>
            <a:ext cx="48916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70 </a:t>
            </a:r>
            <a:r>
              <a:rPr lang="en-US" sz="5000">
                <a:solidFill>
                  <a:schemeClr val="tx2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–</a:t>
            </a:r>
            <a:r>
              <a:rPr lang="en-US" sz="500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000">
                <a:solidFill>
                  <a:srgbClr val="0070C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40</a:t>
            </a:r>
            <a:r>
              <a:rPr lang="en-US" sz="500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500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5000">
                <a:solidFill>
                  <a:srgbClr val="7030A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157466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9D00DA-402C-30E4-F836-86D822CC53D2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D9A9C-D3E8-426D-DF4C-3212AE41EC6E}"/>
              </a:ext>
            </a:extLst>
          </p:cNvPr>
          <p:cNvSpPr/>
          <p:nvPr/>
        </p:nvSpPr>
        <p:spPr>
          <a:xfrm>
            <a:off x="490653" y="1092820"/>
            <a:ext cx="8162693" cy="3189249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0" i="1" dirty="0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Sort</a:t>
            </a:r>
            <a:r>
              <a:rPr lang="en-US" sz="20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array, increasing</a:t>
            </a:r>
            <a:r>
              <a:rPr lang="en-US" sz="20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Mảng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tăng</a:t>
            </a:r>
            <a:r>
              <a:rPr lang="en-US" sz="2000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dần</a:t>
            </a:r>
            <a:endParaRPr lang="en-US" sz="2000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b="0" i="1" dirty="0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Minimax</a:t>
            </a:r>
            <a:r>
              <a:rPr lang="en-US" sz="20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board, evaluation</a:t>
            </a:r>
            <a:r>
              <a:rPr lang="en-US" sz="20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>
                <a:solidFill>
                  <a:srgbClr val="04A5E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Nước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đi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thỏa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đánh</a:t>
            </a:r>
            <a:r>
              <a:rPr lang="en-US" sz="20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giá</a:t>
            </a:r>
            <a:endParaRPr lang="en-US" sz="2000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  <a:p>
            <a:r>
              <a:rPr lang="vi-VN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Truy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xét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mọi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nước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đi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của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mỗi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lượt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đi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từ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đó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tìm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ra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lựa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chọn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tốt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nhất</a:t>
            </a:r>
            <a:endParaRPr lang="vi-VN" sz="2000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  <a:p>
            <a:r>
              <a:rPr lang="vi-VN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Tìm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càng</a:t>
            </a:r>
            <a:r>
              <a:rPr lang="en-US" sz="2000" b="0" i="1" dirty="0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0" i="1" dirty="0" err="1">
                <a:solidFill>
                  <a:srgbClr val="9CA0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sâu</a:t>
            </a:r>
            <a:r>
              <a:rPr lang="en-US" sz="2000" i="1" dirty="0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1" dirty="0" err="1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càng</a:t>
            </a:r>
            <a:r>
              <a:rPr lang="en-US" sz="2000" i="1" dirty="0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1" dirty="0" err="1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tốt</a:t>
            </a:r>
            <a:r>
              <a:rPr lang="en-US" sz="2000" i="1" dirty="0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1" dirty="0" err="1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từ</a:t>
            </a:r>
            <a:r>
              <a:rPr lang="en-US" sz="2000" i="1" dirty="0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1" dirty="0" err="1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đó</a:t>
            </a:r>
            <a:r>
              <a:rPr lang="en-US" sz="2000" i="1" dirty="0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1" dirty="0" err="1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phân</a:t>
            </a:r>
            <a:r>
              <a:rPr lang="en-US" sz="2000" i="1" dirty="0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1" dirty="0" err="1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độ</a:t>
            </a:r>
            <a:r>
              <a:rPr lang="en-US" sz="2000" i="1" dirty="0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1" dirty="0" err="1">
                <a:solidFill>
                  <a:srgbClr val="9CA0B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khó</a:t>
            </a:r>
            <a:endParaRPr lang="vi-VN" sz="2000" b="0" dirty="0">
              <a:solidFill>
                <a:srgbClr val="4C4F69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latin typeface="Cascadia Code" panose="020B0609020000020004" pitchFamily="49" charset="0"/>
              <a:ea typeface="Cascadia Code"/>
              <a:cs typeface="Cascadia Code" panose="020B0609020000020004" pitchFamily="49" charset="0"/>
            </a:endParaRPr>
          </a:p>
        </p:txBody>
      </p:sp>
      <p:sp>
        <p:nvSpPr>
          <p:cNvPr id="6" name="Google Shape;546;p47">
            <a:extLst>
              <a:ext uri="{FF2B5EF4-FFF2-40B4-BE49-F238E27FC236}">
                <a16:creationId xmlns:a16="http://schemas.microsoft.com/office/drawing/2014/main" id="{E594502D-7703-8737-1951-54C483DE6A2E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-US" sz="4000" err="1">
                <a:latin typeface="El Messiri" panose="020B0604020202020204" charset="-78"/>
              </a:rPr>
              <a:t>Thuật</a:t>
            </a:r>
            <a:r>
              <a:rPr lang="en-US" sz="4000">
                <a:latin typeface="El Messiri" panose="020B0604020202020204" charset="-78"/>
              </a:rPr>
              <a:t> </a:t>
            </a:r>
            <a:r>
              <a:rPr lang="en-US" sz="4000" err="1">
                <a:latin typeface="El Messiri" panose="020B0604020202020204" charset="-78"/>
              </a:rPr>
              <a:t>toán</a:t>
            </a:r>
            <a:r>
              <a:rPr lang="en-US" sz="4000">
                <a:latin typeface="El Messiri" panose="020B0604020202020204" charset="-78"/>
              </a:rPr>
              <a:t> Minimax</a:t>
            </a:r>
          </a:p>
        </p:txBody>
      </p:sp>
    </p:spTree>
    <p:extLst>
      <p:ext uri="{BB962C8B-B14F-4D97-AF65-F5344CB8AC3E}">
        <p14:creationId xmlns:p14="http://schemas.microsoft.com/office/powerpoint/2010/main" val="2109528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-US" sz="4000" dirty="0" err="1">
                <a:latin typeface="El Messiri" panose="020B0604020202020204" charset="-78"/>
              </a:rPr>
              <a:t>Tạm</a:t>
            </a:r>
            <a:r>
              <a:rPr lang="en-US" sz="4000" dirty="0">
                <a:latin typeface="El Messiri" panose="020B0604020202020204" charset="-78"/>
              </a:rPr>
              <a:t> </a:t>
            </a:r>
            <a:r>
              <a:rPr lang="en-US" sz="4000" dirty="0" err="1">
                <a:latin typeface="El Messiri" panose="020B0604020202020204" charset="-78"/>
              </a:rPr>
              <a:t>ngưng</a:t>
            </a:r>
            <a:endParaRPr lang="en" sz="4000" dirty="0">
              <a:latin typeface="El Messiri" panose="020B0604020202020204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80A05AF1-EA69-DD01-FE33-F7AABF72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" b="87"/>
          <a:stretch/>
        </p:blipFill>
        <p:spPr>
          <a:xfrm>
            <a:off x="443998" y="802575"/>
            <a:ext cx="4325558" cy="2303643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2C7D5FDF-D4CB-630F-DD83-9A7030B6E5D4}"/>
              </a:ext>
            </a:extLst>
          </p:cNvPr>
          <p:cNvSpPr/>
          <p:nvPr/>
        </p:nvSpPr>
        <p:spPr>
          <a:xfrm rot="5400000">
            <a:off x="2265643" y="3416829"/>
            <a:ext cx="1118105" cy="1041340"/>
          </a:xfrm>
          <a:prstGeom prst="bent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7942DA-6F48-3076-87F7-416C3795F6BD}"/>
              </a:ext>
            </a:extLst>
          </p:cNvPr>
          <p:cNvSpPr/>
          <p:nvPr/>
        </p:nvSpPr>
        <p:spPr>
          <a:xfrm>
            <a:off x="443998" y="4644948"/>
            <a:ext cx="4003109" cy="296249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SetContext</a:t>
            </a:r>
            <a:r>
              <a:rPr lang="en-US" sz="14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CurrentGame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r>
              <a:rPr lang="en-US" sz="14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en-US" sz="14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300" b="0" dirty="0">
              <a:effectLst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25F43B-7D7F-3E78-9F79-456CB6008EE4}"/>
              </a:ext>
            </a:extLst>
          </p:cNvPr>
          <p:cNvSpPr/>
          <p:nvPr/>
        </p:nvSpPr>
        <p:spPr>
          <a:xfrm>
            <a:off x="4447107" y="343537"/>
            <a:ext cx="4501910" cy="296249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LoadGameToView</a:t>
            </a:r>
            <a:r>
              <a:rPr lang="en-US" sz="14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CurrentGame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r>
              <a:rPr lang="en-US" sz="14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en-US" sz="14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300" b="0" dirty="0">
              <a:effectLst/>
            </a:endParaRP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BE6194-B758-1200-F7BA-16061BBF71BC}"/>
              </a:ext>
            </a:extLst>
          </p:cNvPr>
          <p:cNvSpPr/>
          <p:nvPr/>
        </p:nvSpPr>
        <p:spPr>
          <a:xfrm rot="16200000">
            <a:off x="5852621" y="1199894"/>
            <a:ext cx="1118105" cy="1041340"/>
          </a:xfrm>
          <a:prstGeom prst="bent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00DFD-4D8C-ED06-96FD-E2E6E315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08" b="6308"/>
          <a:stretch/>
        </p:blipFill>
        <p:spPr>
          <a:xfrm>
            <a:off x="5754045" y="2933803"/>
            <a:ext cx="1888034" cy="200739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543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Phát lại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80A05AF1-EA69-DD01-FE33-F7AABF72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" b="87"/>
          <a:stretch/>
        </p:blipFill>
        <p:spPr>
          <a:xfrm>
            <a:off x="401442" y="1250053"/>
            <a:ext cx="4325558" cy="2303643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7942DA-6F48-3076-87F7-416C3795F6BD}"/>
              </a:ext>
            </a:extLst>
          </p:cNvPr>
          <p:cNvSpPr/>
          <p:nvPr/>
        </p:nvSpPr>
        <p:spPr>
          <a:xfrm>
            <a:off x="457749" y="3680634"/>
            <a:ext cx="4269251" cy="296249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SetContext</a:t>
            </a:r>
            <a:r>
              <a:rPr lang="en-US" sz="14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FinishedGame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r>
              <a:rPr lang="en-US" sz="1400" b="0" dirty="0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0" dirty="0" err="1">
                <a:solidFill>
                  <a:srgbClr val="4C4F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en-US" sz="14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300" b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00DFD-4D8C-ED06-96FD-E2E6E315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6" r="4196"/>
          <a:stretch/>
        </p:blipFill>
        <p:spPr>
          <a:xfrm>
            <a:off x="6638708" y="1420763"/>
            <a:ext cx="1888034" cy="200739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900CB2-24EE-5A11-D712-484DAE6913B0}"/>
              </a:ext>
            </a:extLst>
          </p:cNvPr>
          <p:cNvSpPr/>
          <p:nvPr/>
        </p:nvSpPr>
        <p:spPr>
          <a:xfrm>
            <a:off x="5211335" y="2171416"/>
            <a:ext cx="840059" cy="60960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D2A894-7245-1745-C21A-CCA225FF0478}"/>
              </a:ext>
            </a:extLst>
          </p:cNvPr>
          <p:cNvSpPr/>
          <p:nvPr/>
        </p:nvSpPr>
        <p:spPr>
          <a:xfrm>
            <a:off x="6451667" y="3680633"/>
            <a:ext cx="2313192" cy="296249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0" i="1" dirty="0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Save</a:t>
            </a:r>
            <a:r>
              <a:rPr lang="en-US" sz="14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FinishedGame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r>
              <a:rPr lang="en-US" sz="14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3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211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6;p47">
            <a:extLst>
              <a:ext uri="{FF2B5EF4-FFF2-40B4-BE49-F238E27FC236}">
                <a16:creationId xmlns:a16="http://schemas.microsoft.com/office/drawing/2014/main" id="{ABA19033-043C-86AF-78EE-E7B40A274BE3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 dirty="0">
                <a:latin typeface="El Messiri" panose="020B0604020202020204" charset="-78"/>
              </a:rPr>
              <a:t>Phát lại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385D-FCE1-53D3-540E-7617328D27AA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80A05AF1-EA69-DD01-FE33-F7AABF72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73" b="7073"/>
          <a:stretch/>
        </p:blipFill>
        <p:spPr>
          <a:xfrm>
            <a:off x="148681" y="1403283"/>
            <a:ext cx="3932666" cy="2094402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900CB2-24EE-5A11-D712-484DAE6913B0}"/>
              </a:ext>
            </a:extLst>
          </p:cNvPr>
          <p:cNvSpPr/>
          <p:nvPr/>
        </p:nvSpPr>
        <p:spPr>
          <a:xfrm>
            <a:off x="4236346" y="2235449"/>
            <a:ext cx="490654" cy="43007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C4DC6D4F-E23F-0612-93A3-B732673B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" r="9"/>
          <a:stretch/>
        </p:blipFill>
        <p:spPr>
          <a:xfrm>
            <a:off x="4881999" y="1403283"/>
            <a:ext cx="3932666" cy="2094402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BD1362-6757-761C-BA3F-48C6D7426CC3}"/>
              </a:ext>
            </a:extLst>
          </p:cNvPr>
          <p:cNvSpPr/>
          <p:nvPr/>
        </p:nvSpPr>
        <p:spPr>
          <a:xfrm>
            <a:off x="302750" y="3629729"/>
            <a:ext cx="3310246" cy="607734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Load 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thông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tin 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đã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được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lưu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vào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dirty="0" err="1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FinishedGame</a:t>
            </a:r>
            <a:r>
              <a:rPr lang="en-US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en-US" sz="1300" b="0" dirty="0">
              <a:solidFill>
                <a:schemeClr val="tx2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8E2CE9-62AA-FD30-6BB6-7C8E3ABF0251}"/>
              </a:ext>
            </a:extLst>
          </p:cNvPr>
          <p:cNvSpPr/>
          <p:nvPr/>
        </p:nvSpPr>
        <p:spPr>
          <a:xfrm>
            <a:off x="4713707" y="3777274"/>
            <a:ext cx="4207270" cy="296249"/>
          </a:xfrm>
          <a:prstGeom prst="roundRect">
            <a:avLst>
              <a:gd name="adj" fmla="val 29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gameState</a:t>
            </a:r>
            <a:r>
              <a:rPr lang="en-US" sz="1400" b="0" i="1" dirty="0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i="1" dirty="0" err="1">
                <a:solidFill>
                  <a:srgbClr val="1E66F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Get</a:t>
            </a:r>
            <a:r>
              <a:rPr lang="en-US" sz="1400" b="0" i="1" dirty="0" err="1">
                <a:solidFill>
                  <a:srgbClr val="1E66F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lang="en-US" sz="1400" b="0" dirty="0">
                <a:solidFill>
                  <a:srgbClr val="8C8FA1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dirty="0" err="1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FinishedGame</a:t>
            </a:r>
            <a:r>
              <a:rPr lang="en-US" dirty="0">
                <a:solidFill>
                  <a:srgbClr val="4C4F6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”)</a:t>
            </a:r>
            <a:endParaRPr lang="en-US" sz="13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629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6;p47">
            <a:extLst>
              <a:ext uri="{FF2B5EF4-FFF2-40B4-BE49-F238E27FC236}">
                <a16:creationId xmlns:a16="http://schemas.microsoft.com/office/drawing/2014/main" id="{04007C98-282D-2682-7F64-CE749E3AF192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>
                <a:latin typeface="El Messiri" panose="020B0604020202020204" charset="-78"/>
              </a:rPr>
              <a:t>Trò chơi Caro</a:t>
            </a:r>
            <a:r>
              <a:rPr lang="vi-VN" sz="4000">
                <a:latin typeface="El Messiri" panose="020B0604020202020204" charset="-78"/>
              </a:rPr>
              <a:t> </a:t>
            </a:r>
            <a:r>
              <a:rPr lang="en" sz="4000">
                <a:latin typeface="El Messiri" panose="020B0604020202020204" charset="-78"/>
              </a:rPr>
              <a:t>(Gomoku)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7B971-FF72-7298-4447-6DB553E9D1B3}"/>
              </a:ext>
            </a:extLst>
          </p:cNvPr>
          <p:cNvSpPr txBox="1"/>
          <p:nvPr/>
        </p:nvSpPr>
        <p:spPr>
          <a:xfrm>
            <a:off x="4593828" y="1141015"/>
            <a:ext cx="4117578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Bierstadt"/>
              </a:rPr>
              <a:t>Trong </a:t>
            </a:r>
            <a:r>
              <a:rPr lang="en-US" sz="1800" dirty="0" err="1">
                <a:latin typeface="Bierstadt"/>
              </a:rPr>
              <a:t>trò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chơi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luật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chơi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được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quy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định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như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sau</a:t>
            </a:r>
            <a:r>
              <a:rPr lang="en-US" sz="1800" dirty="0">
                <a:latin typeface="Bierstadt"/>
              </a:rPr>
              <a:t>: </a:t>
            </a:r>
            <a:endParaRPr lang="en-US" dirty="0">
              <a:latin typeface="Bierstad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Bierstadt"/>
              </a:rPr>
              <a:t>Người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chơi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đặt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lần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lượt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các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quân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cờ</a:t>
            </a:r>
            <a:r>
              <a:rPr lang="en-US" sz="1800" dirty="0">
                <a:latin typeface="Bierstadt"/>
              </a:rPr>
              <a:t> </a:t>
            </a:r>
            <a:r>
              <a:rPr lang="en-US" sz="1800" dirty="0" err="1">
                <a:latin typeface="Bierstadt"/>
              </a:rPr>
              <a:t>của</a:t>
            </a:r>
            <a:r>
              <a:rPr lang="en-US" sz="1800" dirty="0">
                <a:latin typeface="Bierstadt"/>
              </a:rPr>
              <a:t> </a:t>
            </a:r>
            <a:r>
              <a:rPr lang="en-US" sz="1800" dirty="0" err="1">
                <a:latin typeface="Bierstadt"/>
              </a:rPr>
              <a:t>mình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sao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cho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đặt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được</a:t>
            </a:r>
            <a:r>
              <a:rPr lang="en-US" sz="1800" dirty="0">
                <a:latin typeface="Bierstadt"/>
              </a:rPr>
              <a:t> 5 </a:t>
            </a:r>
            <a:r>
              <a:rPr lang="en-US" sz="1800" dirty="0" err="1">
                <a:latin typeface="Bierstadt"/>
              </a:rPr>
              <a:t>quân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cờ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liên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tiếp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thì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sẽ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thắng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cuộc</a:t>
            </a:r>
            <a:r>
              <a:rPr lang="en-US" sz="1800" dirty="0">
                <a:latin typeface="Bierstadt"/>
              </a:rPr>
              <a:t>. </a:t>
            </a:r>
            <a:endParaRPr lang="en-US" dirty="0">
              <a:latin typeface="Bierstad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Bierstadt"/>
              </a:rPr>
              <a:t>Nếu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không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có</a:t>
            </a:r>
            <a:r>
              <a:rPr lang="en-US" sz="1800" dirty="0">
                <a:latin typeface="Bierstadt"/>
              </a:rPr>
              <a:t> ai </a:t>
            </a:r>
            <a:r>
              <a:rPr lang="en-US" sz="1800" dirty="0" err="1">
                <a:latin typeface="Bierstadt"/>
              </a:rPr>
              <a:t>thắng</a:t>
            </a:r>
            <a:r>
              <a:rPr lang="en-US" sz="1800" dirty="0">
                <a:latin typeface="Bierstadt"/>
              </a:rPr>
              <a:t> </a:t>
            </a:r>
            <a:r>
              <a:rPr lang="en-US" sz="1800" dirty="0" err="1">
                <a:latin typeface="Bierstadt"/>
              </a:rPr>
              <a:t>cuộc</a:t>
            </a:r>
            <a:r>
              <a:rPr lang="en-US" sz="1800" dirty="0">
                <a:latin typeface="Bierstadt"/>
              </a:rPr>
              <a:t> </a:t>
            </a:r>
            <a:r>
              <a:rPr lang="en-US" sz="1800" dirty="0" err="1">
                <a:latin typeface="Bierstadt"/>
              </a:rPr>
              <a:t>khi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không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còn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nước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đi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thì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trò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chơi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sẽ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kết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thúc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với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kết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quả</a:t>
            </a:r>
            <a:r>
              <a:rPr lang="en-US" sz="1800" dirty="0">
                <a:latin typeface="Bierstadt"/>
              </a:rPr>
              <a:t> </a:t>
            </a:r>
            <a:r>
              <a:rPr lang="en-US" sz="1800" dirty="0" err="1">
                <a:latin typeface="Bierstadt"/>
              </a:rPr>
              <a:t>hòa</a:t>
            </a:r>
            <a:r>
              <a:rPr lang="en-US" sz="1800" dirty="0">
                <a:latin typeface="Bierstadt"/>
              </a:rPr>
              <a:t>.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9BB871-523F-7723-4B4A-9ED524FA7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4" b="954"/>
          <a:stretch/>
        </p:blipFill>
        <p:spPr>
          <a:xfrm>
            <a:off x="341340" y="974990"/>
            <a:ext cx="4000727" cy="3841977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8C841-52E9-41B1-3952-8EF80FA8A73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50628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5322849" y="2421186"/>
            <a:ext cx="3242708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err="1">
                <a:latin typeface="El Messiri" panose="020B0604020202020204" charset="-78"/>
              </a:rPr>
              <a:t>Tính</a:t>
            </a:r>
            <a:r>
              <a:rPr lang="en-US">
                <a:latin typeface="El Messiri" panose="020B0604020202020204" charset="-78"/>
              </a:rPr>
              <a:t> </a:t>
            </a:r>
            <a:r>
              <a:rPr lang="en-US" err="1">
                <a:latin typeface="El Messiri" panose="020B0604020202020204" charset="-78"/>
              </a:rPr>
              <a:t>năng</a:t>
            </a:r>
            <a:r>
              <a:rPr lang="en-US">
                <a:latin typeface="El Messiri" panose="020B0604020202020204" charset="-78"/>
              </a:rPr>
              <a:t> </a:t>
            </a:r>
            <a:r>
              <a:rPr lang="en-US" err="1">
                <a:latin typeface="El Messiri" panose="020B0604020202020204" charset="-78"/>
              </a:rPr>
              <a:t>bổ</a:t>
            </a:r>
            <a:r>
              <a:rPr lang="en-US">
                <a:latin typeface="El Messiri" panose="020B0604020202020204" charset="-78"/>
              </a:rPr>
              <a:t> </a:t>
            </a:r>
            <a:r>
              <a:rPr lang="en-US" err="1">
                <a:latin typeface="El Messiri" panose="020B0604020202020204" charset="-78"/>
              </a:rPr>
              <a:t>trợ</a:t>
            </a:r>
            <a:endParaRPr lang="vi-VN">
              <a:latin typeface="El Messiri" panose="020B0604020202020204" charset="-78"/>
            </a:endParaRP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l Messiri" panose="020B0604020202020204" charset="-78"/>
              </a:rPr>
              <a:t>09</a:t>
            </a:r>
            <a:endParaRPr lang="vi-VN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16C81-01AC-012C-78A6-215D8F9D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9" r="2369"/>
          <a:stretch/>
        </p:blipFill>
        <p:spPr>
          <a:xfrm>
            <a:off x="1313518" y="964323"/>
            <a:ext cx="3347692" cy="3214854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67874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" b="542"/>
          <a:stretch/>
        </p:blipFill>
        <p:spPr>
          <a:xfrm>
            <a:off x="512282" y="1212831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>
                <a:latin typeface="El Messiri" panose="020B0604020202020204" charset="-78"/>
              </a:rPr>
              <a:t>Nước đi nháp (G)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48450" y="1920717"/>
            <a:ext cx="823550" cy="8459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48450" y="2766709"/>
            <a:ext cx="823550" cy="55399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566774"/>
            <a:ext cx="323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Không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gây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tác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động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đến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bàn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cờ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120652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Giúp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mô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phỏng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4853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9" r="2369"/>
          <a:stretch/>
        </p:blipFill>
        <p:spPr>
          <a:xfrm>
            <a:off x="467891" y="1094607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>
                <a:latin typeface="El Messiri" panose="020B0604020202020204" charset="-78"/>
              </a:rPr>
              <a:t>Gợi ý (H)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04059" y="1965625"/>
            <a:ext cx="867941" cy="6828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04059" y="2648485"/>
            <a:ext cx="867941" cy="68327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611682"/>
            <a:ext cx="323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Tìm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của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AI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cho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lượt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hiện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latin typeface="Bierstadt" panose="020B0004020202020204" pitchFamily="34" charset="0"/>
                <a:cs typeface="Cascadia Code" panose="020B0609020000020004" pitchFamily="49" charset="0"/>
              </a:rPr>
              <a:t>tại</a:t>
            </a:r>
            <a:r>
              <a:rPr lang="en-US" sz="2000" b="1" dirty="0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131709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Hỗ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trợ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những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thế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cờ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khó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712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8" r="2298"/>
          <a:stretch/>
        </p:blipFill>
        <p:spPr>
          <a:xfrm>
            <a:off x="467891" y="1212831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>
                <a:latin typeface="El Messiri" panose="020B0604020202020204" charset="-78"/>
              </a:rPr>
              <a:t>Hoàn tác (Z)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04059" y="1789714"/>
            <a:ext cx="867941" cy="9769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04059" y="2766709"/>
            <a:ext cx="867941" cy="58707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589659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Xóa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mới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nhất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153731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Thực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hiện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lại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lượt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đi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F63C76D4-B5D0-B731-F101-118D61F4A793}"/>
              </a:ext>
            </a:extLst>
          </p:cNvPr>
          <p:cNvSpPr/>
          <p:nvPr/>
        </p:nvSpPr>
        <p:spPr>
          <a:xfrm>
            <a:off x="1642959" y="3164658"/>
            <a:ext cx="373561" cy="408233"/>
          </a:xfrm>
          <a:prstGeom prst="irregularSeal1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0088B3-2B47-FE1A-03A9-1EC1EFB5CD01}"/>
              </a:ext>
            </a:extLst>
          </p:cNvPr>
          <p:cNvCxnSpPr/>
          <p:nvPr/>
        </p:nvCxnSpPr>
        <p:spPr>
          <a:xfrm>
            <a:off x="2167750" y="3368774"/>
            <a:ext cx="391462" cy="0"/>
          </a:xfrm>
          <a:prstGeom prst="straightConnector1">
            <a:avLst/>
          </a:prstGeom>
          <a:ln w="603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7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D5BA3-642D-23F7-7659-0A5A8CB35AD7}"/>
              </a:ext>
            </a:extLst>
          </p:cNvPr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97019-62AE-FBED-E0CF-C4BB63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4" b="1664"/>
          <a:stretch/>
        </p:blipFill>
        <p:spPr>
          <a:xfrm>
            <a:off x="467891" y="1212831"/>
            <a:ext cx="3236168" cy="3107755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20000"/>
              </a:prstClr>
            </a:outerShdw>
            <a:reflection endPos="0" dist="38100" dir="5400000" sy="-100000" algn="bl" rotWithShape="0"/>
            <a:softEdge rad="0"/>
          </a:effectLst>
        </p:spPr>
      </p:pic>
      <p:sp>
        <p:nvSpPr>
          <p:cNvPr id="5" name="Google Shape;546;p47">
            <a:extLst>
              <a:ext uri="{FF2B5EF4-FFF2-40B4-BE49-F238E27FC236}">
                <a16:creationId xmlns:a16="http://schemas.microsoft.com/office/drawing/2014/main" id="{030DE2AC-64AE-4096-E602-EDB3B93D8A25}"/>
              </a:ext>
            </a:extLst>
          </p:cNvPr>
          <p:cNvSpPr txBox="1">
            <a:spLocks/>
          </p:cNvSpPr>
          <p:nvPr/>
        </p:nvSpPr>
        <p:spPr>
          <a:xfrm>
            <a:off x="341340" y="145490"/>
            <a:ext cx="784677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54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l Messiri"/>
              <a:buNone/>
              <a:defRPr sz="42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pPr algn="l"/>
            <a:r>
              <a:rPr lang="en" sz="4000">
                <a:latin typeface="El Messiri" panose="020B0604020202020204" charset="-78"/>
              </a:rPr>
              <a:t>Cảnh báo nước 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88ED8-F92D-82CA-07D6-1CAC70DCEB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704059" y="1855573"/>
            <a:ext cx="867941" cy="9111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30267-98B9-83EF-A270-3E8BBC08E8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704059" y="2766709"/>
            <a:ext cx="867941" cy="5212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D68648-BBDC-5B57-9AA0-DEA2BDC03CD1}"/>
              </a:ext>
            </a:extLst>
          </p:cNvPr>
          <p:cNvSpPr txBox="1"/>
          <p:nvPr/>
        </p:nvSpPr>
        <p:spPr>
          <a:xfrm>
            <a:off x="4572000" y="1655518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Báo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hiệu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có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nước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FFC3D-9AB8-236E-213C-54F4F2BB5C1D}"/>
              </a:ext>
            </a:extLst>
          </p:cNvPr>
          <p:cNvSpPr txBox="1"/>
          <p:nvPr/>
        </p:nvSpPr>
        <p:spPr>
          <a:xfrm>
            <a:off x="4572000" y="3087873"/>
            <a:ext cx="32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Tránh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thua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bất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 </a:t>
            </a:r>
            <a:r>
              <a:rPr lang="en-US" sz="2000" b="1" err="1">
                <a:latin typeface="Bierstadt" panose="020B0004020202020204" pitchFamily="34" charset="0"/>
                <a:cs typeface="Cascadia Code" panose="020B0609020000020004" pitchFamily="49" charset="0"/>
              </a:rPr>
              <a:t>ngờ</a:t>
            </a:r>
            <a:r>
              <a:rPr lang="en-US" sz="2000" b="1">
                <a:latin typeface="Bierstadt" panose="020B0004020202020204" pitchFamily="34" charset="0"/>
                <a:cs typeface="Cascadia Code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8466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 flipH="1">
            <a:off x="4155688" y="2421186"/>
            <a:ext cx="4409869" cy="144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latin typeface="El Messiri" panose="020B0604020202020204" charset="-78"/>
              </a:rPr>
              <a:t>Video Demo </a:t>
            </a:r>
            <a:r>
              <a:rPr lang="vi-VN">
                <a:latin typeface="El Messiri" panose="020B0604020202020204" charset="-78"/>
              </a:rPr>
              <a:t>sản phẩm</a:t>
            </a: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l Messiri" panose="020B0604020202020204" charset="-78"/>
              </a:rPr>
              <a:t>10</a:t>
            </a:r>
            <a:endParaRPr lang="vi-VN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156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76"/>
          <p:cNvSpPr txBox="1">
            <a:spLocks noGrp="1"/>
          </p:cNvSpPr>
          <p:nvPr>
            <p:ph type="title"/>
          </p:nvPr>
        </p:nvSpPr>
        <p:spPr>
          <a:xfrm>
            <a:off x="453231" y="1107869"/>
            <a:ext cx="8237537" cy="1761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 Messiri" panose="020B0604020202020204" charset="-78"/>
              </a:rPr>
              <a:t>Thank you for listening!</a:t>
            </a:r>
            <a:endParaRPr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1A7EF3-C8A9-A5D0-A6E1-83063E830439}"/>
              </a:ext>
            </a:extLst>
          </p:cNvPr>
          <p:cNvSpPr txBox="1">
            <a:spLocks/>
          </p:cNvSpPr>
          <p:nvPr/>
        </p:nvSpPr>
        <p:spPr>
          <a:xfrm>
            <a:off x="8472458" y="4649362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7373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xfrm flipH="1">
            <a:off x="2739594" y="1951800"/>
            <a:ext cx="3664811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l Messiri" panose="020B0604020202020204" charset="-78"/>
              </a:rPr>
              <a:t>Q&amp;A</a:t>
            </a:r>
            <a:endParaRPr lang="vi-VN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4E9C-2B1B-E71D-4011-BBD68BAC83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77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9"/>
          <p:cNvSpPr txBox="1">
            <a:spLocks noGrp="1"/>
          </p:cNvSpPr>
          <p:nvPr>
            <p:ph type="title"/>
          </p:nvPr>
        </p:nvSpPr>
        <p:spPr>
          <a:xfrm>
            <a:off x="478818" y="145189"/>
            <a:ext cx="5806740" cy="1214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4000">
                <a:latin typeface="El Messiri" panose="020B0604020202020204" charset="-78"/>
              </a:rPr>
              <a:t>Chế độ “Tốc độ” (</a:t>
            </a:r>
            <a:r>
              <a:rPr lang="vi-VN" sz="4000" err="1">
                <a:latin typeface="El Messiri" panose="020B0604020202020204" charset="-78"/>
              </a:rPr>
              <a:t>Rush</a:t>
            </a:r>
            <a:r>
              <a:rPr lang="vi-VN" sz="4000">
                <a:latin typeface="El Messiri" panose="020B0604020202020204" charset="-78"/>
              </a:rPr>
              <a:t>)</a:t>
            </a:r>
            <a:endParaRPr lang="en" sz="4000">
              <a:latin typeface="El Messiri" panose="020B0604020202020204" charset="-78"/>
            </a:endParaRPr>
          </a:p>
          <a:p>
            <a:endParaRPr lang="en">
              <a:latin typeface="El Messiri" panose="020B0604020202020204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5263-3D73-509D-423C-BBD11B9CF5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921624A-9984-BD56-F40C-1D2BF49BE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" r="6639"/>
          <a:stretch/>
        </p:blipFill>
        <p:spPr>
          <a:xfrm>
            <a:off x="476277" y="1149616"/>
            <a:ext cx="3738789" cy="350066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5BF0F0-B365-0D34-20F5-5BD19E0F0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" r="12"/>
          <a:stretch/>
        </p:blipFill>
        <p:spPr>
          <a:xfrm>
            <a:off x="4699027" y="1149616"/>
            <a:ext cx="3992789" cy="3500664"/>
          </a:xfrm>
          <a:prstGeom prst="roundRect">
            <a:avLst>
              <a:gd name="adj" fmla="val 2810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BFA4BFCC-ECE8-70F3-A1F7-40A3E6368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0341" t="-5831" r="-20119" b="-5831"/>
          <a:stretch/>
        </p:blipFill>
        <p:spPr>
          <a:xfrm>
            <a:off x="160020" y="142015"/>
            <a:ext cx="8823960" cy="4859470"/>
          </a:xfrm>
          <a:prstGeom prst="roundRect">
            <a:avLst>
              <a:gd name="adj" fmla="val 2327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F5775-2DD8-8FA4-8B5B-A41575FC33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7782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0D892B-A7F9-B003-F2B3-F7B6524C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364182" y="2257736"/>
            <a:ext cx="4066593" cy="841800"/>
          </a:xfrm>
        </p:spPr>
        <p:txBody>
          <a:bodyPr/>
          <a:lstStyle/>
          <a:p>
            <a:r>
              <a:rPr lang="vi-VN" err="1"/>
              <a:t>Menu</a:t>
            </a:r>
            <a:r>
              <a:rPr lang="vi-VN"/>
              <a:t> Chính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0470BD4-2875-2C13-78C8-99E45B3910F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</p:spPr>
        <p:txBody>
          <a:bodyPr/>
          <a:lstStyle/>
          <a:p>
            <a:r>
              <a:rPr lang="vi-VN"/>
              <a:t>02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EDC57AE-4C64-09F5-A424-BC962184D6A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957001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Custom 1">
      <a:majorFont>
        <a:latin typeface="Lucida Brigh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1C697862BC5E40A1558EFFD2E56BC8" ma:contentTypeVersion="6" ma:contentTypeDescription="Create a new document." ma:contentTypeScope="" ma:versionID="488c4124069abbcf42c57e8448558319">
  <xsd:schema xmlns:xsd="http://www.w3.org/2001/XMLSchema" xmlns:xs="http://www.w3.org/2001/XMLSchema" xmlns:p="http://schemas.microsoft.com/office/2006/metadata/properties" xmlns:ns3="9845fe17-0817-4ef9-96bc-9199a3d73abc" targetNamespace="http://schemas.microsoft.com/office/2006/metadata/properties" ma:root="true" ma:fieldsID="fa777e70acf5a2ac936080ffe47a8653" ns3:_="">
    <xsd:import namespace="9845fe17-0817-4ef9-96bc-9199a3d73a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45fe17-0817-4ef9-96bc-9199a3d73a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DB880F-BC35-4B1B-B834-E431081782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84223-9B39-49E2-95DB-4EFE81E30945}">
  <ds:schemaRefs>
    <ds:schemaRef ds:uri="9845fe17-0817-4ef9-96bc-9199a3d73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B411DA-71C6-400B-91DC-B8E4936B4887}">
  <ds:schemaRefs>
    <ds:schemaRef ds:uri="9845fe17-0817-4ef9-96bc-9199a3d73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1618</Words>
  <Application>Microsoft Office PowerPoint</Application>
  <PresentationFormat>On-screen Show (16:9)</PresentationFormat>
  <Paragraphs>376</Paragraphs>
  <Slides>67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Lucida Bright</vt:lpstr>
      <vt:lpstr>Cascadia Code</vt:lpstr>
      <vt:lpstr>Arial</vt:lpstr>
      <vt:lpstr>Actor</vt:lpstr>
      <vt:lpstr>Nunito</vt:lpstr>
      <vt:lpstr>El Messiri</vt:lpstr>
      <vt:lpstr>Baloo 2</vt:lpstr>
      <vt:lpstr>Bierstadt</vt:lpstr>
      <vt:lpstr>Programming Language Master's Degree by Slidesgo</vt:lpstr>
      <vt:lpstr>ĐỒ ÁN MÔN KỸ THUẬT LẬP TRÌNH</vt:lpstr>
      <vt:lpstr>Các thành viên trong nhóm</vt:lpstr>
      <vt:lpstr>Nội dung</vt:lpstr>
      <vt:lpstr>Giới thiệu về trò chơi</vt:lpstr>
      <vt:lpstr>Trò chơi Caro (Gomoku)</vt:lpstr>
      <vt:lpstr>PowerPoint Presentation</vt:lpstr>
      <vt:lpstr>Chế độ “Tốc độ” (Rush) </vt:lpstr>
      <vt:lpstr>PowerPoint Presentation</vt:lpstr>
      <vt:lpstr>Menu Chính</vt:lpstr>
      <vt:lpstr>PowerPoint Presentation</vt:lpstr>
      <vt:lpstr>PowerPoint Presentation</vt:lpstr>
      <vt:lpstr>Menu </vt:lpstr>
      <vt:lpstr>Chú thích điều hướng</vt:lpstr>
      <vt:lpstr>Cài đặt</vt:lpstr>
      <vt:lpstr>PowerPoint Presentation</vt:lpstr>
      <vt:lpstr>PowerPoint Presentation</vt:lpstr>
      <vt:lpstr>PowerPoint Presentation</vt:lpstr>
      <vt:lpstr>Ngôn ngữ, chủ đề</vt:lpstr>
      <vt:lpstr>PowerPoint Presentation</vt:lpstr>
      <vt:lpstr>PowerPoint Presentation</vt:lpstr>
      <vt:lpstr>PowerPoint Presentation</vt:lpstr>
      <vt:lpstr>Điều hướng trong trò chơi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Lưu và tải trò chơi, phát lại</vt:lpstr>
      <vt:lpstr>Màn hình lưu</vt:lpstr>
      <vt:lpstr>Quét các file và đọc thời gian lưu</vt:lpstr>
      <vt:lpstr>Tính năng tìm kiếm</vt:lpstr>
      <vt:lpstr>Tạo ván đấu mới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Đánh với máy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Tính năng bổ trợ</vt:lpstr>
      <vt:lpstr>PowerPoint Presentation</vt:lpstr>
      <vt:lpstr>PowerPoint Presentation</vt:lpstr>
      <vt:lpstr>PowerPoint Presentation</vt:lpstr>
      <vt:lpstr>PowerPoint Presentation</vt:lpstr>
      <vt:lpstr>Video Demo sản phẩm</vt:lpstr>
      <vt:lpstr>Thank you for listening!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 Master's Degree</dc:title>
  <dc:creator>thông nguyên quang</dc:creator>
  <cp:lastModifiedBy>NGUYỄN ANH VŨ</cp:lastModifiedBy>
  <cp:revision>2</cp:revision>
  <dcterms:modified xsi:type="dcterms:W3CDTF">2023-04-20T10:47:06Z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0x010100171C697862BC5E40A1558EFFD2E56BC8</vt:lpwstr>
  </property>
</Properties>
</file>